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8" r:id="rId3"/>
    <p:sldId id="287" r:id="rId4"/>
    <p:sldId id="258" r:id="rId5"/>
    <p:sldId id="349" r:id="rId6"/>
    <p:sldId id="350" r:id="rId7"/>
    <p:sldId id="352" r:id="rId8"/>
    <p:sldId id="346" r:id="rId9"/>
    <p:sldId id="355" r:id="rId10"/>
    <p:sldId id="353" r:id="rId11"/>
    <p:sldId id="347" r:id="rId12"/>
    <p:sldId id="356" r:id="rId13"/>
    <p:sldId id="357" r:id="rId14"/>
    <p:sldId id="348" r:id="rId15"/>
    <p:sldId id="314" r:id="rId16"/>
    <p:sldId id="358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D45A"/>
    <a:srgbClr val="178AC1"/>
    <a:srgbClr val="4601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-4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59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8DE8-8031-467C-A4B5-230F1BA1DC1A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F9C4D-85B2-4718-8339-C99132A34D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289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29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9785FB-563E-4399-8528-551D4B08524C}" type="slidenum">
              <a:rPr lang="zh-CN" altLang="en-US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851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867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22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32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898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7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89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42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24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09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86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914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62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96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7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93700" y="11687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8AC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14"/>
          <a:stretch/>
        </p:blipFill>
        <p:spPr>
          <a:xfrm>
            <a:off x="6934200" y="1"/>
            <a:ext cx="2209800" cy="11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72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50"/>
          <p:cNvGrpSpPr/>
          <p:nvPr userDrawn="1"/>
        </p:nvGrpSpPr>
        <p:grpSpPr>
          <a:xfrm>
            <a:off x="608655" y="338544"/>
            <a:ext cx="126310" cy="12629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24000"/>
              </a:prstClr>
            </a:outerShdw>
          </a:effectLst>
        </p:grpSpPr>
        <p:sp>
          <p:nvSpPr>
            <p:cNvPr id="4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椭圆 52"/>
            <p:cNvSpPr/>
            <p:nvPr/>
          </p:nvSpPr>
          <p:spPr>
            <a:xfrm>
              <a:off x="392109" y="760409"/>
              <a:ext cx="3825870" cy="38258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pSp>
        <p:nvGrpSpPr>
          <p:cNvPr id="6" name="组合 53"/>
          <p:cNvGrpSpPr/>
          <p:nvPr userDrawn="1"/>
        </p:nvGrpSpPr>
        <p:grpSpPr>
          <a:xfrm>
            <a:off x="711386" y="463940"/>
            <a:ext cx="82284" cy="822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24000"/>
              </a:prstClr>
            </a:outerShdw>
          </a:effectLst>
        </p:grpSpPr>
        <p:sp>
          <p:nvSpPr>
            <p:cNvPr id="7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椭圆 55"/>
            <p:cNvSpPr/>
            <p:nvPr/>
          </p:nvSpPr>
          <p:spPr>
            <a:xfrm>
              <a:off x="392109" y="760409"/>
              <a:ext cx="3825870" cy="38258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grpSp>
        <p:nvGrpSpPr>
          <p:cNvPr id="9" name="组合 56"/>
          <p:cNvGrpSpPr/>
          <p:nvPr userDrawn="1"/>
        </p:nvGrpSpPr>
        <p:grpSpPr>
          <a:xfrm>
            <a:off x="304970" y="346955"/>
            <a:ext cx="374107" cy="3740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24000"/>
              </a:prstClr>
            </a:outerShdw>
          </a:effectLst>
        </p:grpSpPr>
        <p:sp>
          <p:nvSpPr>
            <p:cNvPr id="10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椭圆 60"/>
            <p:cNvSpPr/>
            <p:nvPr/>
          </p:nvSpPr>
          <p:spPr>
            <a:xfrm>
              <a:off x="392100" y="760400"/>
              <a:ext cx="3825879" cy="382587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cxnSp>
        <p:nvCxnSpPr>
          <p:cNvPr id="12" name="直接连接符 12"/>
          <p:cNvCxnSpPr/>
          <p:nvPr userDrawn="1"/>
        </p:nvCxnSpPr>
        <p:spPr>
          <a:xfrm>
            <a:off x="896938" y="608013"/>
            <a:ext cx="824706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213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326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7955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092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14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10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9294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pPr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27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DCA1B-312F-4DDB-A18A-FB9258ADECBE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2019/9/2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2A0FD-DF3C-476B-86BE-4D2631AA404E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04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245636"/>
            <a:ext cx="9144000" cy="190465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数据 5"/>
          <p:cNvSpPr/>
          <p:nvPr/>
        </p:nvSpPr>
        <p:spPr>
          <a:xfrm>
            <a:off x="0" y="1245636"/>
            <a:ext cx="9144000" cy="1885871"/>
          </a:xfrm>
          <a:prstGeom prst="flowChartInputOutput">
            <a:avLst/>
          </a:prstGeom>
          <a:solidFill>
            <a:schemeClr val="bg1">
              <a:alpha val="6980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3842" y="1326875"/>
            <a:ext cx="7969429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转变职能，谋求发展</a:t>
            </a:r>
            <a:endParaRPr lang="en-US" altLang="zh-CN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  <a:p>
            <a:pPr algn="ctr"/>
            <a:r>
              <a:rPr lang="zh-CN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rPr>
              <a:t>持续推进招标投标改革创新</a:t>
            </a:r>
            <a:endParaRPr lang="zh-CN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59699" y="4070193"/>
            <a:ext cx="5260932" cy="623248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bg1"/>
                </a:solidFill>
                <a:latin typeface="+mn-ea"/>
              </a:rPr>
              <a:t>吉林省建设工程招投标管理处    赵桂君</a:t>
            </a:r>
            <a:endParaRPr lang="en-US" altLang="zh-CN" sz="18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1800" b="1" dirty="0" smtClean="0">
                <a:solidFill>
                  <a:schemeClr val="bg1"/>
                </a:solidFill>
                <a:latin typeface="+mn-ea"/>
              </a:rPr>
              <a:t>2019</a:t>
            </a:r>
            <a:r>
              <a:rPr lang="zh-CN" altLang="en-US" sz="1800" b="1" dirty="0" smtClean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CN" sz="1800" b="1" smtClean="0">
                <a:solidFill>
                  <a:schemeClr val="bg1"/>
                </a:solidFill>
                <a:latin typeface="+mn-ea"/>
              </a:rPr>
              <a:t>9</a:t>
            </a:r>
            <a:r>
              <a:rPr lang="zh-CN" altLang="en-US" sz="1800" b="1" smtClean="0">
                <a:solidFill>
                  <a:schemeClr val="bg1"/>
                </a:solidFill>
                <a:latin typeface="+mn-ea"/>
              </a:rPr>
              <a:t>月</a:t>
            </a:r>
            <a:endParaRPr lang="zh-CN" altLang="en-US" sz="1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61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1"/>
          <p:cNvSpPr txBox="1"/>
          <p:nvPr/>
        </p:nvSpPr>
        <p:spPr>
          <a:xfrm>
            <a:off x="2724019" y="1360374"/>
            <a:ext cx="50132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第三部分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lvl="1" defTabSz="9144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26AADB"/>
                </a:solidFill>
                <a:latin typeface="微软雅黑"/>
                <a:ea typeface="微软雅黑"/>
              </a:rPr>
              <a:t>规范招标代理机构服务行为</a:t>
            </a:r>
            <a:endParaRPr lang="en-US" altLang="zh-CN" sz="2400" b="1" dirty="0" smtClean="0">
              <a:solidFill>
                <a:srgbClr val="26AADB"/>
              </a:solidFill>
              <a:latin typeface="微软雅黑"/>
              <a:ea typeface="微软雅黑"/>
            </a:endParaRPr>
          </a:p>
          <a:p>
            <a:pPr marL="0" lvl="1" defTabSz="9144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26AADB"/>
                </a:solidFill>
                <a:latin typeface="微软雅黑"/>
                <a:ea typeface="微软雅黑"/>
              </a:rPr>
              <a:t>推进招标代理行业信用建设</a:t>
            </a:r>
            <a:endParaRPr lang="en-US" altLang="zh-CN" sz="2400" b="1" dirty="0">
              <a:solidFill>
                <a:srgbClr val="26AADB"/>
              </a:solidFill>
              <a:latin typeface="微软雅黑"/>
              <a:ea typeface="微软雅黑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2262747" y="1305887"/>
            <a:ext cx="0" cy="1924424"/>
          </a:xfrm>
          <a:prstGeom prst="line">
            <a:avLst/>
          </a:prstGeom>
          <a:noFill/>
          <a:ln w="12700" cap="flat" cmpd="sng" algn="ctr">
            <a:solidFill>
              <a:srgbClr val="080808"/>
            </a:solidFill>
            <a:prstDash val="dash"/>
          </a:ln>
          <a:effectLst/>
        </p:spPr>
      </p:cxnSp>
      <p:sp>
        <p:nvSpPr>
          <p:cNvPr id="108" name="TextBox 13"/>
          <p:cNvSpPr txBox="1"/>
          <p:nvPr/>
        </p:nvSpPr>
        <p:spPr>
          <a:xfrm>
            <a:off x="1038559" y="2948104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PART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03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2" name="组合 108"/>
          <p:cNvGrpSpPr/>
          <p:nvPr/>
        </p:nvGrpSpPr>
        <p:grpSpPr>
          <a:xfrm>
            <a:off x="906277" y="1589787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18" name="TextBox 13"/>
          <p:cNvSpPr txBox="1"/>
          <p:nvPr/>
        </p:nvSpPr>
        <p:spPr>
          <a:xfrm>
            <a:off x="1084056" y="1817231"/>
            <a:ext cx="8411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03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51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"/>
          <p:cNvGrpSpPr>
            <a:grpSpLocks/>
          </p:cNvGrpSpPr>
          <p:nvPr/>
        </p:nvGrpSpPr>
        <p:grpSpPr bwMode="auto">
          <a:xfrm>
            <a:off x="2758678" y="347662"/>
            <a:ext cx="6385322" cy="366713"/>
            <a:chOff x="3678228" y="463550"/>
            <a:chExt cx="8513772" cy="488950"/>
          </a:xfrm>
        </p:grpSpPr>
        <p:sp>
          <p:nvSpPr>
            <p:cNvPr id="10" name="矩形 9"/>
            <p:cNvSpPr/>
            <p:nvPr/>
          </p:nvSpPr>
          <p:spPr>
            <a:xfrm>
              <a:off x="3678228" y="463550"/>
              <a:ext cx="8513772" cy="4889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51" name="矩形 10"/>
            <p:cNvSpPr>
              <a:spLocks noChangeArrowheads="1"/>
            </p:cNvSpPr>
            <p:nvPr/>
          </p:nvSpPr>
          <p:spPr bwMode="auto">
            <a:xfrm>
              <a:off x="4887115" y="529201"/>
              <a:ext cx="730488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吉林省住房和城乡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建设厅文件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-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2018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）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号，（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2018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）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号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/>
          <a:srcRect t="14422"/>
          <a:stretch/>
        </p:blipFill>
        <p:spPr>
          <a:xfrm>
            <a:off x="754856" y="741760"/>
            <a:ext cx="3739754" cy="440174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 t="14422"/>
          <a:stretch/>
        </p:blipFill>
        <p:spPr>
          <a:xfrm>
            <a:off x="4601766" y="741760"/>
            <a:ext cx="3739753" cy="440174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2"/>
          <p:cNvGrpSpPr>
            <a:grpSpLocks/>
          </p:cNvGrpSpPr>
          <p:nvPr/>
        </p:nvGrpSpPr>
        <p:grpSpPr bwMode="auto">
          <a:xfrm>
            <a:off x="1" y="275035"/>
            <a:ext cx="4478054" cy="456064"/>
            <a:chOff x="0" y="366389"/>
            <a:chExt cx="5970018" cy="608423"/>
          </a:xfrm>
        </p:grpSpPr>
        <p:sp>
          <p:nvSpPr>
            <p:cNvPr id="6" name="梯形 5"/>
            <p:cNvSpPr/>
            <p:nvPr/>
          </p:nvSpPr>
          <p:spPr>
            <a:xfrm>
              <a:off x="206350" y="371154"/>
              <a:ext cx="922227" cy="247787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" name="矩形 2"/>
            <p:cNvSpPr/>
            <p:nvPr/>
          </p:nvSpPr>
          <p:spPr>
            <a:xfrm>
              <a:off x="0" y="463279"/>
              <a:ext cx="5970018" cy="488699"/>
            </a:xfrm>
            <a:custGeom>
              <a:avLst/>
              <a:gdLst>
                <a:gd name="connsiteX0" fmla="*/ 0 w 6877050"/>
                <a:gd name="connsiteY0" fmla="*/ 0 h 783320"/>
                <a:gd name="connsiteX1" fmla="*/ 6877050 w 6877050"/>
                <a:gd name="connsiteY1" fmla="*/ 0 h 783320"/>
                <a:gd name="connsiteX2" fmla="*/ 6877050 w 6877050"/>
                <a:gd name="connsiteY2" fmla="*/ 783320 h 783320"/>
                <a:gd name="connsiteX3" fmla="*/ 0 w 6877050"/>
                <a:gd name="connsiteY3" fmla="*/ 783320 h 783320"/>
                <a:gd name="connsiteX4" fmla="*/ 0 w 6877050"/>
                <a:gd name="connsiteY4" fmla="*/ 0 h 783320"/>
                <a:gd name="connsiteX0-1" fmla="*/ 0 w 6877050"/>
                <a:gd name="connsiteY0-2" fmla="*/ 0 h 784750"/>
                <a:gd name="connsiteX1-3" fmla="*/ 6877050 w 6877050"/>
                <a:gd name="connsiteY1-4" fmla="*/ 0 h 784750"/>
                <a:gd name="connsiteX2-5" fmla="*/ 6877050 w 6877050"/>
                <a:gd name="connsiteY2-6" fmla="*/ 783320 h 784750"/>
                <a:gd name="connsiteX3-7" fmla="*/ 6505575 w 6877050"/>
                <a:gd name="connsiteY3-8" fmla="*/ 784750 h 784750"/>
                <a:gd name="connsiteX4-9" fmla="*/ 0 w 6877050"/>
                <a:gd name="connsiteY4-10" fmla="*/ 783320 h 784750"/>
                <a:gd name="connsiteX5" fmla="*/ 0 w 6877050"/>
                <a:gd name="connsiteY5" fmla="*/ 0 h 784750"/>
                <a:gd name="connsiteX0-11" fmla="*/ 0 w 6877050"/>
                <a:gd name="connsiteY0-12" fmla="*/ 0 h 784750"/>
                <a:gd name="connsiteX1-13" fmla="*/ 6877050 w 6877050"/>
                <a:gd name="connsiteY1-14" fmla="*/ 0 h 784750"/>
                <a:gd name="connsiteX2-15" fmla="*/ 6505575 w 6877050"/>
                <a:gd name="connsiteY2-16" fmla="*/ 784750 h 784750"/>
                <a:gd name="connsiteX3-17" fmla="*/ 0 w 6877050"/>
                <a:gd name="connsiteY3-18" fmla="*/ 783320 h 784750"/>
                <a:gd name="connsiteX4-19" fmla="*/ 0 w 6877050"/>
                <a:gd name="connsiteY4-20" fmla="*/ 0 h 784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77050" h="784750">
                  <a:moveTo>
                    <a:pt x="0" y="0"/>
                  </a:moveTo>
                  <a:lnTo>
                    <a:pt x="6877050" y="0"/>
                  </a:lnTo>
                  <a:lnTo>
                    <a:pt x="6505575" y="784750"/>
                  </a:lnTo>
                  <a:lnTo>
                    <a:pt x="0" y="783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" name="梯形 7"/>
            <p:cNvSpPr/>
            <p:nvPr/>
          </p:nvSpPr>
          <p:spPr>
            <a:xfrm flipV="1">
              <a:off x="260319" y="366389"/>
              <a:ext cx="814290" cy="250964"/>
            </a:xfrm>
            <a:prstGeom prst="trapezoid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1167932" y="441042"/>
              <a:ext cx="328334" cy="5337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defRPr/>
              </a:pPr>
              <a:endPara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725743" y="330994"/>
            <a:ext cx="3802416" cy="4001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rPr>
              <a:t>（一）规范招标代理机构服务行为</a:t>
            </a:r>
            <a:endParaRPr lang="en-US" altLang="zh-CN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"/>
          <p:cNvGrpSpPr>
            <a:grpSpLocks/>
          </p:cNvGrpSpPr>
          <p:nvPr/>
        </p:nvGrpSpPr>
        <p:grpSpPr bwMode="auto">
          <a:xfrm>
            <a:off x="2758678" y="347662"/>
            <a:ext cx="6385322" cy="366713"/>
            <a:chOff x="3678228" y="463550"/>
            <a:chExt cx="8513772" cy="488950"/>
          </a:xfrm>
        </p:grpSpPr>
        <p:sp>
          <p:nvSpPr>
            <p:cNvPr id="10" name="矩形 9"/>
            <p:cNvSpPr/>
            <p:nvPr/>
          </p:nvSpPr>
          <p:spPr>
            <a:xfrm>
              <a:off x="3678228" y="463550"/>
              <a:ext cx="8513772" cy="4889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51" name="矩形 10"/>
            <p:cNvSpPr>
              <a:spLocks noChangeArrowheads="1"/>
            </p:cNvSpPr>
            <p:nvPr/>
          </p:nvSpPr>
          <p:spPr bwMode="auto">
            <a:xfrm>
              <a:off x="4887115" y="529201"/>
              <a:ext cx="730488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12"/>
          <p:cNvGrpSpPr>
            <a:grpSpLocks/>
          </p:cNvGrpSpPr>
          <p:nvPr/>
        </p:nvGrpSpPr>
        <p:grpSpPr bwMode="auto">
          <a:xfrm>
            <a:off x="1" y="275035"/>
            <a:ext cx="4478054" cy="456064"/>
            <a:chOff x="0" y="366389"/>
            <a:chExt cx="5970018" cy="608423"/>
          </a:xfrm>
        </p:grpSpPr>
        <p:sp>
          <p:nvSpPr>
            <p:cNvPr id="6" name="梯形 5"/>
            <p:cNvSpPr/>
            <p:nvPr/>
          </p:nvSpPr>
          <p:spPr>
            <a:xfrm>
              <a:off x="206350" y="371154"/>
              <a:ext cx="922227" cy="247787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" name="矩形 2"/>
            <p:cNvSpPr/>
            <p:nvPr/>
          </p:nvSpPr>
          <p:spPr>
            <a:xfrm>
              <a:off x="0" y="463279"/>
              <a:ext cx="5970018" cy="488699"/>
            </a:xfrm>
            <a:custGeom>
              <a:avLst/>
              <a:gdLst>
                <a:gd name="connsiteX0" fmla="*/ 0 w 6877050"/>
                <a:gd name="connsiteY0" fmla="*/ 0 h 783320"/>
                <a:gd name="connsiteX1" fmla="*/ 6877050 w 6877050"/>
                <a:gd name="connsiteY1" fmla="*/ 0 h 783320"/>
                <a:gd name="connsiteX2" fmla="*/ 6877050 w 6877050"/>
                <a:gd name="connsiteY2" fmla="*/ 783320 h 783320"/>
                <a:gd name="connsiteX3" fmla="*/ 0 w 6877050"/>
                <a:gd name="connsiteY3" fmla="*/ 783320 h 783320"/>
                <a:gd name="connsiteX4" fmla="*/ 0 w 6877050"/>
                <a:gd name="connsiteY4" fmla="*/ 0 h 783320"/>
                <a:gd name="connsiteX0-1" fmla="*/ 0 w 6877050"/>
                <a:gd name="connsiteY0-2" fmla="*/ 0 h 784750"/>
                <a:gd name="connsiteX1-3" fmla="*/ 6877050 w 6877050"/>
                <a:gd name="connsiteY1-4" fmla="*/ 0 h 784750"/>
                <a:gd name="connsiteX2-5" fmla="*/ 6877050 w 6877050"/>
                <a:gd name="connsiteY2-6" fmla="*/ 783320 h 784750"/>
                <a:gd name="connsiteX3-7" fmla="*/ 6505575 w 6877050"/>
                <a:gd name="connsiteY3-8" fmla="*/ 784750 h 784750"/>
                <a:gd name="connsiteX4-9" fmla="*/ 0 w 6877050"/>
                <a:gd name="connsiteY4-10" fmla="*/ 783320 h 784750"/>
                <a:gd name="connsiteX5" fmla="*/ 0 w 6877050"/>
                <a:gd name="connsiteY5" fmla="*/ 0 h 784750"/>
                <a:gd name="connsiteX0-11" fmla="*/ 0 w 6877050"/>
                <a:gd name="connsiteY0-12" fmla="*/ 0 h 784750"/>
                <a:gd name="connsiteX1-13" fmla="*/ 6877050 w 6877050"/>
                <a:gd name="connsiteY1-14" fmla="*/ 0 h 784750"/>
                <a:gd name="connsiteX2-15" fmla="*/ 6505575 w 6877050"/>
                <a:gd name="connsiteY2-16" fmla="*/ 784750 h 784750"/>
                <a:gd name="connsiteX3-17" fmla="*/ 0 w 6877050"/>
                <a:gd name="connsiteY3-18" fmla="*/ 783320 h 784750"/>
                <a:gd name="connsiteX4-19" fmla="*/ 0 w 6877050"/>
                <a:gd name="connsiteY4-20" fmla="*/ 0 h 784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77050" h="784750">
                  <a:moveTo>
                    <a:pt x="0" y="0"/>
                  </a:moveTo>
                  <a:lnTo>
                    <a:pt x="6877050" y="0"/>
                  </a:lnTo>
                  <a:lnTo>
                    <a:pt x="6505575" y="784750"/>
                  </a:lnTo>
                  <a:lnTo>
                    <a:pt x="0" y="783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" name="梯形 7"/>
            <p:cNvSpPr/>
            <p:nvPr/>
          </p:nvSpPr>
          <p:spPr>
            <a:xfrm flipV="1">
              <a:off x="260319" y="366389"/>
              <a:ext cx="814290" cy="250964"/>
            </a:xfrm>
            <a:prstGeom prst="trapezoid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1167932" y="441042"/>
              <a:ext cx="328334" cy="5337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defRPr/>
              </a:pPr>
              <a:endPara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713217" y="330994"/>
            <a:ext cx="3802416" cy="4001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rPr>
              <a:t>（二）推进招标代理行业信用建设</a:t>
            </a:r>
            <a:endParaRPr lang="en-US" altLang="zh-CN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>
            <a:off x="2785265" y="2127648"/>
            <a:ext cx="1524393" cy="896688"/>
          </a:xfrm>
          <a:custGeom>
            <a:avLst/>
            <a:gdLst>
              <a:gd name="connsiteX0" fmla="*/ 1771650 w 1771650"/>
              <a:gd name="connsiteY0" fmla="*/ 0 h 1666875"/>
              <a:gd name="connsiteX1" fmla="*/ 1771650 w 1771650"/>
              <a:gd name="connsiteY1" fmla="*/ 1666875 h 1666875"/>
              <a:gd name="connsiteX2" fmla="*/ 0 w 1771650"/>
              <a:gd name="connsiteY2" fmla="*/ 1666875 h 1666875"/>
              <a:gd name="connsiteX3" fmla="*/ 553936 w 1771650"/>
              <a:gd name="connsiteY3" fmla="*/ 833438 h 1666875"/>
              <a:gd name="connsiteX4" fmla="*/ 0 w 1771650"/>
              <a:gd name="connsiteY4" fmla="*/ 0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650" h="1666875">
                <a:moveTo>
                  <a:pt x="1771650" y="0"/>
                </a:moveTo>
                <a:lnTo>
                  <a:pt x="1771650" y="1666875"/>
                </a:lnTo>
                <a:lnTo>
                  <a:pt x="0" y="1666875"/>
                </a:lnTo>
                <a:lnTo>
                  <a:pt x="553936" y="833438"/>
                </a:lnTo>
                <a:lnTo>
                  <a:pt x="0" y="0"/>
                </a:lnTo>
                <a:close/>
              </a:path>
            </a:pathLst>
          </a:cu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68580" tIns="34290" rIns="68580" bIns="34290"/>
          <a:lstStyle/>
          <a:p>
            <a:pPr algn="ctr">
              <a:defRPr/>
            </a:pPr>
            <a:r>
              <a:rPr lang="en-US" altLang="zh-CN" sz="4100" dirty="0">
                <a:solidFill>
                  <a:schemeClr val="bg1"/>
                </a:solidFill>
              </a:rPr>
              <a:t>01</a:t>
            </a:r>
            <a:endParaRPr lang="zh-CN" altLang="en-US" sz="4100" dirty="0">
              <a:solidFill>
                <a:schemeClr val="bg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16200000">
            <a:off x="4439009" y="2102904"/>
            <a:ext cx="1518128" cy="939908"/>
          </a:xfrm>
          <a:custGeom>
            <a:avLst/>
            <a:gdLst>
              <a:gd name="connsiteX0" fmla="*/ 1771650 w 1771650"/>
              <a:gd name="connsiteY0" fmla="*/ 0 h 1666875"/>
              <a:gd name="connsiteX1" fmla="*/ 1771650 w 1771650"/>
              <a:gd name="connsiteY1" fmla="*/ 1666875 h 1666875"/>
              <a:gd name="connsiteX2" fmla="*/ 0 w 1771650"/>
              <a:gd name="connsiteY2" fmla="*/ 1666875 h 1666875"/>
              <a:gd name="connsiteX3" fmla="*/ 553936 w 1771650"/>
              <a:gd name="connsiteY3" fmla="*/ 833438 h 1666875"/>
              <a:gd name="connsiteX4" fmla="*/ 0 w 1771650"/>
              <a:gd name="connsiteY4" fmla="*/ 0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650" h="1666875">
                <a:moveTo>
                  <a:pt x="1771650" y="0"/>
                </a:moveTo>
                <a:lnTo>
                  <a:pt x="1771650" y="1666875"/>
                </a:lnTo>
                <a:lnTo>
                  <a:pt x="0" y="1666875"/>
                </a:lnTo>
                <a:lnTo>
                  <a:pt x="553936" y="833438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68580" tIns="34290" rIns="68580" bIns="34290"/>
          <a:lstStyle/>
          <a:p>
            <a:pPr algn="ctr">
              <a:defRPr/>
            </a:pPr>
            <a:r>
              <a:rPr lang="en-US" altLang="zh-CN" sz="4100" dirty="0">
                <a:solidFill>
                  <a:schemeClr val="bg1"/>
                </a:solidFill>
              </a:rPr>
              <a:t>02</a:t>
            </a:r>
            <a:endParaRPr lang="zh-CN" altLang="en-US" sz="4100" dirty="0">
              <a:solidFill>
                <a:schemeClr val="bg1"/>
              </a:solidFill>
            </a:endParaRPr>
          </a:p>
        </p:txBody>
      </p:sp>
      <p:sp>
        <p:nvSpPr>
          <p:cNvPr id="15" name="矩形 19"/>
          <p:cNvSpPr>
            <a:spLocks noChangeArrowheads="1"/>
          </p:cNvSpPr>
          <p:nvPr/>
        </p:nvSpPr>
        <p:spPr bwMode="auto">
          <a:xfrm>
            <a:off x="4619330" y="395167"/>
            <a:ext cx="452466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培育良好营商环境，予以政策支持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35672" y="1773248"/>
            <a:ext cx="2489597" cy="58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zh-CN" altLang="en-US" sz="1200" b="1" dirty="0" smtClean="0">
                <a:solidFill>
                  <a:srgbClr val="3B3838"/>
                </a:solidFill>
                <a:ea typeface="微软雅黑" pitchFamily="34" charset="-122"/>
              </a:rPr>
              <a:t>招标代理机构人员信息登记和信息公开制度</a:t>
            </a:r>
            <a:endParaRPr lang="en-US" altLang="zh-CN" sz="1200" b="1" dirty="0">
              <a:solidFill>
                <a:srgbClr val="3B3838"/>
              </a:solidFill>
              <a:ea typeface="微软雅黑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861530" y="1806650"/>
            <a:ext cx="2568486" cy="160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国有投资依法必须招标的大型建设工程，技术要求复杂或具有经济、文化、历史等意义的省（市）级中小型公共建筑工程，推荐招标人选择有实力、有经验、信用评价</a:t>
            </a:r>
            <a:r>
              <a:rPr lang="en-US" sz="1200" b="1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级的企业进行招标代理。</a:t>
            </a:r>
            <a:endParaRPr lang="en-US" altLang="zh-CN" sz="1100" b="1" dirty="0">
              <a:solidFill>
                <a:srgbClr val="3B383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1"/>
          <p:cNvSpPr txBox="1"/>
          <p:nvPr/>
        </p:nvSpPr>
        <p:spPr>
          <a:xfrm>
            <a:off x="2420126" y="1239319"/>
            <a:ext cx="631677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第四部分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1" indent="0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夯实招标投标管理措施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1" indent="0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加快完善吉林省招标投标制度体系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2216628" y="1154785"/>
            <a:ext cx="0" cy="1924424"/>
          </a:xfrm>
          <a:prstGeom prst="line">
            <a:avLst/>
          </a:prstGeom>
          <a:noFill/>
          <a:ln w="12700" cap="flat" cmpd="sng" algn="ctr">
            <a:solidFill>
              <a:srgbClr val="080808"/>
            </a:solidFill>
            <a:prstDash val="dash"/>
          </a:ln>
          <a:effectLst/>
        </p:spPr>
      </p:cxnSp>
      <p:sp>
        <p:nvSpPr>
          <p:cNvPr id="108" name="TextBox 13"/>
          <p:cNvSpPr txBox="1"/>
          <p:nvPr/>
        </p:nvSpPr>
        <p:spPr>
          <a:xfrm>
            <a:off x="992573" y="2798974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PART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04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2" name="组合 108"/>
          <p:cNvGrpSpPr/>
          <p:nvPr/>
        </p:nvGrpSpPr>
        <p:grpSpPr>
          <a:xfrm>
            <a:off x="804668" y="140216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18" name="TextBox 13"/>
          <p:cNvSpPr txBox="1"/>
          <p:nvPr/>
        </p:nvSpPr>
        <p:spPr>
          <a:xfrm>
            <a:off x="981436" y="1616027"/>
            <a:ext cx="8411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04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51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689201" y="1566014"/>
            <a:ext cx="1214999" cy="1620000"/>
            <a:chOff x="5816601" y="-11436350"/>
            <a:chExt cx="404813" cy="5397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178"/>
            <p:cNvSpPr/>
            <p:nvPr/>
          </p:nvSpPr>
          <p:spPr bwMode="auto">
            <a:xfrm>
              <a:off x="5816601" y="-11345862"/>
              <a:ext cx="404813" cy="449263"/>
            </a:xfrm>
            <a:custGeom>
              <a:avLst/>
              <a:gdLst>
                <a:gd name="T0" fmla="*/ 43 w 255"/>
                <a:gd name="T1" fmla="*/ 92 h 283"/>
                <a:gd name="T2" fmla="*/ 99 w 255"/>
                <a:gd name="T3" fmla="*/ 35 h 283"/>
                <a:gd name="T4" fmla="*/ 128 w 255"/>
                <a:gd name="T5" fmla="*/ 35 h 283"/>
                <a:gd name="T6" fmla="*/ 85 w 255"/>
                <a:gd name="T7" fmla="*/ 113 h 283"/>
                <a:gd name="T8" fmla="*/ 85 w 255"/>
                <a:gd name="T9" fmla="*/ 198 h 283"/>
                <a:gd name="T10" fmla="*/ 0 w 255"/>
                <a:gd name="T11" fmla="*/ 198 h 283"/>
                <a:gd name="T12" fmla="*/ 0 w 255"/>
                <a:gd name="T13" fmla="*/ 227 h 283"/>
                <a:gd name="T14" fmla="*/ 113 w 255"/>
                <a:gd name="T15" fmla="*/ 227 h 283"/>
                <a:gd name="T16" fmla="*/ 113 w 255"/>
                <a:gd name="T17" fmla="*/ 141 h 283"/>
                <a:gd name="T18" fmla="*/ 170 w 255"/>
                <a:gd name="T19" fmla="*/ 191 h 283"/>
                <a:gd name="T20" fmla="*/ 170 w 255"/>
                <a:gd name="T21" fmla="*/ 283 h 283"/>
                <a:gd name="T22" fmla="*/ 199 w 255"/>
                <a:gd name="T23" fmla="*/ 283 h 283"/>
                <a:gd name="T24" fmla="*/ 199 w 255"/>
                <a:gd name="T25" fmla="*/ 170 h 283"/>
                <a:gd name="T26" fmla="*/ 142 w 255"/>
                <a:gd name="T27" fmla="*/ 120 h 283"/>
                <a:gd name="T28" fmla="*/ 156 w 255"/>
                <a:gd name="T29" fmla="*/ 85 h 283"/>
                <a:gd name="T30" fmla="*/ 170 w 255"/>
                <a:gd name="T31" fmla="*/ 99 h 283"/>
                <a:gd name="T32" fmla="*/ 255 w 255"/>
                <a:gd name="T33" fmla="*/ 99 h 283"/>
                <a:gd name="T34" fmla="*/ 255 w 255"/>
                <a:gd name="T35" fmla="*/ 71 h 283"/>
                <a:gd name="T36" fmla="*/ 184 w 255"/>
                <a:gd name="T37" fmla="*/ 71 h 283"/>
                <a:gd name="T38" fmla="*/ 184 w 255"/>
                <a:gd name="T39" fmla="*/ 0 h 283"/>
                <a:gd name="T40" fmla="*/ 85 w 255"/>
                <a:gd name="T41" fmla="*/ 0 h 283"/>
                <a:gd name="T42" fmla="*/ 28 w 255"/>
                <a:gd name="T43" fmla="*/ 78 h 283"/>
                <a:gd name="T44" fmla="*/ 43 w 255"/>
                <a:gd name="T45" fmla="*/ 9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5" h="283">
                  <a:moveTo>
                    <a:pt x="43" y="92"/>
                  </a:moveTo>
                  <a:lnTo>
                    <a:pt x="99" y="35"/>
                  </a:lnTo>
                  <a:lnTo>
                    <a:pt x="128" y="35"/>
                  </a:lnTo>
                  <a:lnTo>
                    <a:pt x="85" y="113"/>
                  </a:lnTo>
                  <a:lnTo>
                    <a:pt x="85" y="198"/>
                  </a:lnTo>
                  <a:lnTo>
                    <a:pt x="0" y="198"/>
                  </a:lnTo>
                  <a:lnTo>
                    <a:pt x="0" y="227"/>
                  </a:lnTo>
                  <a:lnTo>
                    <a:pt x="113" y="227"/>
                  </a:lnTo>
                  <a:lnTo>
                    <a:pt x="113" y="141"/>
                  </a:lnTo>
                  <a:lnTo>
                    <a:pt x="170" y="191"/>
                  </a:lnTo>
                  <a:lnTo>
                    <a:pt x="170" y="283"/>
                  </a:lnTo>
                  <a:lnTo>
                    <a:pt x="199" y="283"/>
                  </a:lnTo>
                  <a:lnTo>
                    <a:pt x="199" y="170"/>
                  </a:lnTo>
                  <a:lnTo>
                    <a:pt x="142" y="120"/>
                  </a:lnTo>
                  <a:lnTo>
                    <a:pt x="156" y="85"/>
                  </a:lnTo>
                  <a:lnTo>
                    <a:pt x="170" y="99"/>
                  </a:lnTo>
                  <a:lnTo>
                    <a:pt x="255" y="99"/>
                  </a:lnTo>
                  <a:lnTo>
                    <a:pt x="255" y="71"/>
                  </a:lnTo>
                  <a:lnTo>
                    <a:pt x="184" y="71"/>
                  </a:lnTo>
                  <a:lnTo>
                    <a:pt x="184" y="0"/>
                  </a:lnTo>
                  <a:lnTo>
                    <a:pt x="85" y="0"/>
                  </a:lnTo>
                  <a:lnTo>
                    <a:pt x="28" y="78"/>
                  </a:lnTo>
                  <a:lnTo>
                    <a:pt x="43" y="9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" name="Oval 179"/>
            <p:cNvSpPr>
              <a:spLocks noChangeArrowheads="1"/>
            </p:cNvSpPr>
            <p:nvPr/>
          </p:nvSpPr>
          <p:spPr bwMode="auto">
            <a:xfrm>
              <a:off x="6086475" y="-11436350"/>
              <a:ext cx="90488" cy="9048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37427" y="3426259"/>
            <a:ext cx="2136879" cy="31313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b="1" dirty="0" smtClean="0">
                <a:solidFill>
                  <a:srgbClr val="FFFFFF"/>
                </a:solidFill>
              </a:rPr>
              <a:t>加强对招标投标全过程监督管理</a:t>
            </a:r>
          </a:p>
        </p:txBody>
      </p:sp>
      <p:sp>
        <p:nvSpPr>
          <p:cNvPr id="11" name="矩形 10"/>
          <p:cNvSpPr/>
          <p:nvPr/>
        </p:nvSpPr>
        <p:spPr>
          <a:xfrm>
            <a:off x="2615900" y="2806663"/>
            <a:ext cx="1974889" cy="311944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b="1" dirty="0" smtClean="0">
                <a:solidFill>
                  <a:srgbClr val="FFFFFF"/>
                </a:solidFill>
              </a:rPr>
              <a:t>进一步推行电子招标投标工作</a:t>
            </a:r>
          </a:p>
        </p:txBody>
      </p:sp>
      <p:sp>
        <p:nvSpPr>
          <p:cNvPr id="12" name="矩形 11"/>
          <p:cNvSpPr/>
          <p:nvPr/>
        </p:nvSpPr>
        <p:spPr>
          <a:xfrm>
            <a:off x="4547356" y="2158701"/>
            <a:ext cx="2129017" cy="313134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b="1" dirty="0" smtClean="0">
                <a:solidFill>
                  <a:srgbClr val="FFFFFF"/>
                </a:solidFill>
              </a:rPr>
              <a:t>加强评标专家日常行为监督管理</a:t>
            </a:r>
          </a:p>
        </p:txBody>
      </p:sp>
      <p:sp>
        <p:nvSpPr>
          <p:cNvPr id="13" name="矩形 12"/>
          <p:cNvSpPr/>
          <p:nvPr/>
        </p:nvSpPr>
        <p:spPr>
          <a:xfrm>
            <a:off x="6692617" y="1534960"/>
            <a:ext cx="2131969" cy="313135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b="1" dirty="0" smtClean="0">
                <a:solidFill>
                  <a:srgbClr val="FFFFFF"/>
                </a:solidFill>
              </a:rPr>
              <a:t>规范招标代理机构服务行为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28215" y="3876822"/>
            <a:ext cx="2240038" cy="9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关于进一步规范建设工程招标投标市场秩序的通知</a:t>
            </a:r>
            <a:r>
              <a:rPr lang="en-US" altLang="zh-CN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吉林省建设工程招标投标活动程序化标准</a:t>
            </a:r>
            <a:r>
              <a:rPr lang="en-US" altLang="zh-CN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1100" b="1" dirty="0">
              <a:solidFill>
                <a:srgbClr val="3B383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13"/>
          <p:cNvSpPr>
            <a:spLocks noChangeArrowheads="1"/>
          </p:cNvSpPr>
          <p:nvPr/>
        </p:nvSpPr>
        <p:spPr bwMode="auto">
          <a:xfrm>
            <a:off x="2721524" y="3238549"/>
            <a:ext cx="2044629" cy="70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信用信息数据库建立</a:t>
            </a:r>
            <a:endParaRPr lang="en-US" altLang="zh-CN" sz="1100" b="1" dirty="0" smtClean="0">
              <a:solidFill>
                <a:srgbClr val="3B3838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评标专家库互连互通</a:t>
            </a:r>
            <a:endParaRPr lang="en-US" altLang="zh-CN" sz="1100" b="1" dirty="0" smtClean="0">
              <a:solidFill>
                <a:srgbClr val="3B3838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招标投标文档标准化和电子化</a:t>
            </a:r>
            <a:endParaRPr lang="zh-CN" altLang="en-US" sz="1100" b="1" dirty="0">
              <a:solidFill>
                <a:srgbClr val="3B383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13"/>
          <p:cNvSpPr>
            <a:spLocks noChangeArrowheads="1"/>
          </p:cNvSpPr>
          <p:nvPr/>
        </p:nvSpPr>
        <p:spPr bwMode="auto">
          <a:xfrm>
            <a:off x="4676056" y="2631267"/>
            <a:ext cx="2069209" cy="9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修订</a:t>
            </a:r>
            <a:r>
              <a:rPr lang="en-US" altLang="zh-CN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吉林省建设工程评标专家管理暂行办法</a:t>
            </a:r>
            <a:r>
              <a:rPr lang="en-US" altLang="zh-CN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印发</a:t>
            </a:r>
            <a:r>
              <a:rPr lang="en-US" altLang="zh-CN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吉林省建设工程评标专家标后评估管理办法</a:t>
            </a:r>
            <a:r>
              <a:rPr lang="en-US" altLang="zh-CN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1100" b="1" dirty="0">
              <a:solidFill>
                <a:srgbClr val="3B383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3"/>
          <p:cNvSpPr>
            <a:spLocks noChangeArrowheads="1"/>
          </p:cNvSpPr>
          <p:nvPr/>
        </p:nvSpPr>
        <p:spPr bwMode="auto">
          <a:xfrm>
            <a:off x="6669702" y="2031434"/>
            <a:ext cx="2298934" cy="70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100" b="1" dirty="0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建立工程招标代理项目负责人制度</a:t>
            </a:r>
            <a:endParaRPr lang="en-US" altLang="zh-CN" sz="1100" b="1" dirty="0" smtClean="0">
              <a:solidFill>
                <a:srgbClr val="3B3838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100" b="1" smtClean="0">
                <a:solidFill>
                  <a:srgbClr val="3B3838"/>
                </a:solidFill>
                <a:latin typeface="微软雅黑" pitchFamily="34" charset="-122"/>
                <a:ea typeface="微软雅黑" pitchFamily="34" charset="-122"/>
              </a:rPr>
              <a:t>信用档案公示制度</a:t>
            </a:r>
            <a:endParaRPr lang="en-US" altLang="zh-CN" sz="1100" b="1" dirty="0" smtClean="0">
              <a:solidFill>
                <a:srgbClr val="3B3838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1100" b="1" dirty="0">
              <a:solidFill>
                <a:srgbClr val="3B383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1"/>
          <p:cNvGrpSpPr>
            <a:grpSpLocks/>
          </p:cNvGrpSpPr>
          <p:nvPr/>
        </p:nvGrpSpPr>
        <p:grpSpPr bwMode="auto">
          <a:xfrm>
            <a:off x="2758678" y="347662"/>
            <a:ext cx="6385322" cy="366713"/>
            <a:chOff x="3678228" y="463550"/>
            <a:chExt cx="8513772" cy="488950"/>
          </a:xfrm>
        </p:grpSpPr>
        <p:sp>
          <p:nvSpPr>
            <p:cNvPr id="18" name="矩形 17"/>
            <p:cNvSpPr/>
            <p:nvPr/>
          </p:nvSpPr>
          <p:spPr>
            <a:xfrm>
              <a:off x="3678228" y="463550"/>
              <a:ext cx="8513772" cy="4889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0"/>
            <p:cNvSpPr>
              <a:spLocks noChangeArrowheads="1"/>
            </p:cNvSpPr>
            <p:nvPr/>
          </p:nvSpPr>
          <p:spPr bwMode="auto">
            <a:xfrm>
              <a:off x="4887115" y="529201"/>
              <a:ext cx="730488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组合 12"/>
          <p:cNvGrpSpPr>
            <a:grpSpLocks/>
          </p:cNvGrpSpPr>
          <p:nvPr/>
        </p:nvGrpSpPr>
        <p:grpSpPr bwMode="auto">
          <a:xfrm>
            <a:off x="1" y="275035"/>
            <a:ext cx="4478054" cy="456064"/>
            <a:chOff x="0" y="366389"/>
            <a:chExt cx="5970018" cy="608423"/>
          </a:xfrm>
        </p:grpSpPr>
        <p:sp>
          <p:nvSpPr>
            <p:cNvPr id="21" name="梯形 20"/>
            <p:cNvSpPr/>
            <p:nvPr/>
          </p:nvSpPr>
          <p:spPr>
            <a:xfrm>
              <a:off x="206350" y="371154"/>
              <a:ext cx="922227" cy="247787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2" name="矩形 2"/>
            <p:cNvSpPr/>
            <p:nvPr/>
          </p:nvSpPr>
          <p:spPr>
            <a:xfrm>
              <a:off x="0" y="463279"/>
              <a:ext cx="5970018" cy="488699"/>
            </a:xfrm>
            <a:custGeom>
              <a:avLst/>
              <a:gdLst>
                <a:gd name="connsiteX0" fmla="*/ 0 w 6877050"/>
                <a:gd name="connsiteY0" fmla="*/ 0 h 783320"/>
                <a:gd name="connsiteX1" fmla="*/ 6877050 w 6877050"/>
                <a:gd name="connsiteY1" fmla="*/ 0 h 783320"/>
                <a:gd name="connsiteX2" fmla="*/ 6877050 w 6877050"/>
                <a:gd name="connsiteY2" fmla="*/ 783320 h 783320"/>
                <a:gd name="connsiteX3" fmla="*/ 0 w 6877050"/>
                <a:gd name="connsiteY3" fmla="*/ 783320 h 783320"/>
                <a:gd name="connsiteX4" fmla="*/ 0 w 6877050"/>
                <a:gd name="connsiteY4" fmla="*/ 0 h 783320"/>
                <a:gd name="connsiteX0-1" fmla="*/ 0 w 6877050"/>
                <a:gd name="connsiteY0-2" fmla="*/ 0 h 784750"/>
                <a:gd name="connsiteX1-3" fmla="*/ 6877050 w 6877050"/>
                <a:gd name="connsiteY1-4" fmla="*/ 0 h 784750"/>
                <a:gd name="connsiteX2-5" fmla="*/ 6877050 w 6877050"/>
                <a:gd name="connsiteY2-6" fmla="*/ 783320 h 784750"/>
                <a:gd name="connsiteX3-7" fmla="*/ 6505575 w 6877050"/>
                <a:gd name="connsiteY3-8" fmla="*/ 784750 h 784750"/>
                <a:gd name="connsiteX4-9" fmla="*/ 0 w 6877050"/>
                <a:gd name="connsiteY4-10" fmla="*/ 783320 h 784750"/>
                <a:gd name="connsiteX5" fmla="*/ 0 w 6877050"/>
                <a:gd name="connsiteY5" fmla="*/ 0 h 784750"/>
                <a:gd name="connsiteX0-11" fmla="*/ 0 w 6877050"/>
                <a:gd name="connsiteY0-12" fmla="*/ 0 h 784750"/>
                <a:gd name="connsiteX1-13" fmla="*/ 6877050 w 6877050"/>
                <a:gd name="connsiteY1-14" fmla="*/ 0 h 784750"/>
                <a:gd name="connsiteX2-15" fmla="*/ 6505575 w 6877050"/>
                <a:gd name="connsiteY2-16" fmla="*/ 784750 h 784750"/>
                <a:gd name="connsiteX3-17" fmla="*/ 0 w 6877050"/>
                <a:gd name="connsiteY3-18" fmla="*/ 783320 h 784750"/>
                <a:gd name="connsiteX4-19" fmla="*/ 0 w 6877050"/>
                <a:gd name="connsiteY4-20" fmla="*/ 0 h 784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77050" h="784750">
                  <a:moveTo>
                    <a:pt x="0" y="0"/>
                  </a:moveTo>
                  <a:lnTo>
                    <a:pt x="6877050" y="0"/>
                  </a:lnTo>
                  <a:lnTo>
                    <a:pt x="6505575" y="784750"/>
                  </a:lnTo>
                  <a:lnTo>
                    <a:pt x="0" y="783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3" name="梯形 22"/>
            <p:cNvSpPr/>
            <p:nvPr/>
          </p:nvSpPr>
          <p:spPr>
            <a:xfrm flipV="1">
              <a:off x="260319" y="366389"/>
              <a:ext cx="814290" cy="250964"/>
            </a:xfrm>
            <a:prstGeom prst="trapezoid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4" name="TextBox 17"/>
            <p:cNvSpPr txBox="1">
              <a:spLocks noChangeArrowheads="1"/>
            </p:cNvSpPr>
            <p:nvPr/>
          </p:nvSpPr>
          <p:spPr bwMode="auto">
            <a:xfrm>
              <a:off x="1167932" y="441042"/>
              <a:ext cx="328334" cy="5337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defRPr/>
              </a:pPr>
              <a:endPara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713217" y="330994"/>
            <a:ext cx="3802416" cy="4001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rPr>
              <a:t>加快完善吉林省招标投标制度体系</a:t>
            </a:r>
            <a:endParaRPr lang="en-US" altLang="zh-CN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5" grpId="0"/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/>
        </p:nvSpPr>
        <p:spPr>
          <a:xfrm flipV="1">
            <a:off x="3250406" y="2978944"/>
            <a:ext cx="2643188" cy="528638"/>
          </a:xfrm>
          <a:prstGeom prst="trapezoid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3171825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" name="梯形 3"/>
          <p:cNvSpPr/>
          <p:nvPr/>
        </p:nvSpPr>
        <p:spPr>
          <a:xfrm>
            <a:off x="3377804" y="2893219"/>
            <a:ext cx="2388394" cy="614363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6629" name="文本框 9"/>
          <p:cNvSpPr txBox="1">
            <a:spLocks noChangeArrowheads="1"/>
          </p:cNvSpPr>
          <p:nvPr/>
        </p:nvSpPr>
        <p:spPr bwMode="auto">
          <a:xfrm>
            <a:off x="2792016" y="3561160"/>
            <a:ext cx="3007041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algn="ctr" eaLnBrk="1" hangingPunct="1"/>
            <a:r>
              <a:rPr lang="en-US" altLang="zh-CN" sz="4500" b="1" dirty="0">
                <a:solidFill>
                  <a:srgbClr val="1F487C"/>
                </a:solidFill>
                <a:ea typeface="微软雅黑" pitchFamily="34" charset="-122"/>
              </a:rPr>
              <a:t>THANK YOU</a:t>
            </a:r>
            <a:endParaRPr lang="zh-CN" altLang="en-US" sz="4500" b="1" dirty="0">
              <a:solidFill>
                <a:srgbClr val="1F487C"/>
              </a:solidFill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282304"/>
            <a:ext cx="9144000" cy="83105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zh-CN" altLang="en-US" sz="5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感谢聆听   敬请指正</a:t>
            </a: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912676" y="2968364"/>
            <a:ext cx="4792913" cy="4845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夯实招标投标管理措施，加快完善吉林省招标投标制度体系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548166" y="1202498"/>
            <a:ext cx="1303588" cy="578465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68044" y="1866378"/>
            <a:ext cx="1240077" cy="231728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68042" y="2417524"/>
            <a:ext cx="1246341" cy="112734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80362" y="2711885"/>
            <a:ext cx="1296444" cy="488515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868837" y="951526"/>
            <a:ext cx="4749069" cy="4857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加强制度建设，营造良好招标投标市场环境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893887" y="1613368"/>
            <a:ext cx="4730283" cy="4857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创新监管方式，打造诚信招标投标市场秩序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918940" y="2287734"/>
            <a:ext cx="4761597" cy="48458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规范招标代理机构服务行为，推进招标代理行业信用建设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11759" y="1359707"/>
            <a:ext cx="1853588" cy="185369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1212891" y="1554171"/>
            <a:ext cx="1440821" cy="14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sz="3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TW" altLang="en-US" sz="3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99393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1"/>
          <p:cNvSpPr txBox="1"/>
          <p:nvPr/>
        </p:nvSpPr>
        <p:spPr>
          <a:xfrm>
            <a:off x="2382549" y="1483577"/>
            <a:ext cx="61100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第一部分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1" indent="0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加强制度建设，营造良好招标投标市场环境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2222891" y="1273783"/>
            <a:ext cx="0" cy="1924424"/>
          </a:xfrm>
          <a:prstGeom prst="line">
            <a:avLst/>
          </a:prstGeom>
          <a:noFill/>
          <a:ln w="12700" cap="flat" cmpd="sng" algn="ctr">
            <a:solidFill>
              <a:srgbClr val="080808"/>
            </a:solidFill>
            <a:prstDash val="dash"/>
          </a:ln>
          <a:effectLst/>
        </p:spPr>
      </p:cxnSp>
      <p:sp>
        <p:nvSpPr>
          <p:cNvPr id="108" name="TextBox 13"/>
          <p:cNvSpPr txBox="1"/>
          <p:nvPr/>
        </p:nvSpPr>
        <p:spPr>
          <a:xfrm>
            <a:off x="967521" y="2943023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PART 01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804668" y="1514894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18" name="TextBox 13"/>
          <p:cNvSpPr txBox="1"/>
          <p:nvPr/>
        </p:nvSpPr>
        <p:spPr>
          <a:xfrm>
            <a:off x="1012752" y="1747550"/>
            <a:ext cx="8411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01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51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2758678" y="347662"/>
            <a:ext cx="6385322" cy="366713"/>
            <a:chOff x="3678228" y="463550"/>
            <a:chExt cx="8513772" cy="488950"/>
          </a:xfrm>
        </p:grpSpPr>
        <p:sp>
          <p:nvSpPr>
            <p:cNvPr id="19" name="矩形 18"/>
            <p:cNvSpPr/>
            <p:nvPr/>
          </p:nvSpPr>
          <p:spPr>
            <a:xfrm>
              <a:off x="3678228" y="463550"/>
              <a:ext cx="8513772" cy="4889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81" name="矩形 19"/>
            <p:cNvSpPr>
              <a:spLocks noChangeArrowheads="1"/>
            </p:cNvSpPr>
            <p:nvPr/>
          </p:nvSpPr>
          <p:spPr bwMode="auto">
            <a:xfrm>
              <a:off x="4887115" y="529201"/>
              <a:ext cx="730488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减政放权、放管结合，加强服务</a:t>
              </a:r>
            </a:p>
          </p:txBody>
        </p:sp>
      </p:grpSp>
      <p:sp>
        <p:nvSpPr>
          <p:cNvPr id="44039" name="TextBox 17"/>
          <p:cNvSpPr txBox="1">
            <a:spLocks noChangeArrowheads="1"/>
          </p:cNvSpPr>
          <p:nvPr/>
        </p:nvSpPr>
        <p:spPr bwMode="auto">
          <a:xfrm>
            <a:off x="1159669" y="1366838"/>
            <a:ext cx="7499747" cy="369330"/>
          </a:xfrm>
          <a:prstGeom prst="rect">
            <a:avLst/>
          </a:prstGeom>
          <a:noFill/>
          <a:ln>
            <a:noFill/>
          </a:ln>
          <a:extLst/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endParaRPr lang="zh-CN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8" name="矩形 10"/>
          <p:cNvSpPr>
            <a:spLocks noChangeArrowheads="1"/>
          </p:cNvSpPr>
          <p:nvPr/>
        </p:nvSpPr>
        <p:spPr bwMode="auto">
          <a:xfrm>
            <a:off x="2364581" y="920353"/>
            <a:ext cx="3911204" cy="300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en-US" altLang="zh-CN" b="1" dirty="0">
                <a:ea typeface="微软雅黑" pitchFamily="34" charset="-122"/>
              </a:rPr>
              <a:t>《</a:t>
            </a:r>
            <a:r>
              <a:rPr lang="zh-CN" altLang="en-US" b="1" dirty="0">
                <a:ea typeface="微软雅黑" pitchFamily="34" charset="-122"/>
              </a:rPr>
              <a:t>关于明确民间投资的建筑工程发包方式的通知</a:t>
            </a:r>
            <a:r>
              <a:rPr lang="en-US" altLang="zh-CN" b="1" dirty="0">
                <a:ea typeface="微软雅黑" pitchFamily="34" charset="-122"/>
              </a:rPr>
              <a:t>》</a:t>
            </a:r>
          </a:p>
        </p:txBody>
      </p:sp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1" y="275035"/>
            <a:ext cx="4565736" cy="456064"/>
            <a:chOff x="0" y="366389"/>
            <a:chExt cx="6086913" cy="608423"/>
          </a:xfrm>
        </p:grpSpPr>
        <p:sp>
          <p:nvSpPr>
            <p:cNvPr id="13" name="梯形 12"/>
            <p:cNvSpPr/>
            <p:nvPr/>
          </p:nvSpPr>
          <p:spPr>
            <a:xfrm>
              <a:off x="206350" y="371154"/>
              <a:ext cx="922227" cy="247787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4" name="矩形 2"/>
            <p:cNvSpPr/>
            <p:nvPr/>
          </p:nvSpPr>
          <p:spPr>
            <a:xfrm>
              <a:off x="0" y="463280"/>
              <a:ext cx="6086913" cy="497055"/>
            </a:xfrm>
            <a:custGeom>
              <a:avLst/>
              <a:gdLst>
                <a:gd name="connsiteX0" fmla="*/ 0 w 6877050"/>
                <a:gd name="connsiteY0" fmla="*/ 0 h 783320"/>
                <a:gd name="connsiteX1" fmla="*/ 6877050 w 6877050"/>
                <a:gd name="connsiteY1" fmla="*/ 0 h 783320"/>
                <a:gd name="connsiteX2" fmla="*/ 6877050 w 6877050"/>
                <a:gd name="connsiteY2" fmla="*/ 783320 h 783320"/>
                <a:gd name="connsiteX3" fmla="*/ 0 w 6877050"/>
                <a:gd name="connsiteY3" fmla="*/ 783320 h 783320"/>
                <a:gd name="connsiteX4" fmla="*/ 0 w 6877050"/>
                <a:gd name="connsiteY4" fmla="*/ 0 h 783320"/>
                <a:gd name="connsiteX0-1" fmla="*/ 0 w 6877050"/>
                <a:gd name="connsiteY0-2" fmla="*/ 0 h 784750"/>
                <a:gd name="connsiteX1-3" fmla="*/ 6877050 w 6877050"/>
                <a:gd name="connsiteY1-4" fmla="*/ 0 h 784750"/>
                <a:gd name="connsiteX2-5" fmla="*/ 6877050 w 6877050"/>
                <a:gd name="connsiteY2-6" fmla="*/ 783320 h 784750"/>
                <a:gd name="connsiteX3-7" fmla="*/ 6505575 w 6877050"/>
                <a:gd name="connsiteY3-8" fmla="*/ 784750 h 784750"/>
                <a:gd name="connsiteX4-9" fmla="*/ 0 w 6877050"/>
                <a:gd name="connsiteY4-10" fmla="*/ 783320 h 784750"/>
                <a:gd name="connsiteX5" fmla="*/ 0 w 6877050"/>
                <a:gd name="connsiteY5" fmla="*/ 0 h 784750"/>
                <a:gd name="connsiteX0-11" fmla="*/ 0 w 6877050"/>
                <a:gd name="connsiteY0-12" fmla="*/ 0 h 784750"/>
                <a:gd name="connsiteX1-13" fmla="*/ 6877050 w 6877050"/>
                <a:gd name="connsiteY1-14" fmla="*/ 0 h 784750"/>
                <a:gd name="connsiteX2-15" fmla="*/ 6505575 w 6877050"/>
                <a:gd name="connsiteY2-16" fmla="*/ 784750 h 784750"/>
                <a:gd name="connsiteX3-17" fmla="*/ 0 w 6877050"/>
                <a:gd name="connsiteY3-18" fmla="*/ 783320 h 784750"/>
                <a:gd name="connsiteX4-19" fmla="*/ 0 w 6877050"/>
                <a:gd name="connsiteY4-20" fmla="*/ 0 h 784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77050" h="784750">
                  <a:moveTo>
                    <a:pt x="0" y="0"/>
                  </a:moveTo>
                  <a:lnTo>
                    <a:pt x="6877050" y="0"/>
                  </a:lnTo>
                  <a:lnTo>
                    <a:pt x="6505575" y="784750"/>
                  </a:lnTo>
                  <a:lnTo>
                    <a:pt x="0" y="783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5" name="梯形 14"/>
            <p:cNvSpPr/>
            <p:nvPr/>
          </p:nvSpPr>
          <p:spPr>
            <a:xfrm flipV="1">
              <a:off x="260319" y="366389"/>
              <a:ext cx="814290" cy="250964"/>
            </a:xfrm>
            <a:prstGeom prst="trapezoid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1209682" y="441042"/>
              <a:ext cx="4636599" cy="5337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</a:rPr>
                <a:t>（一）放开民间投资工程的限制</a:t>
              </a:r>
              <a:endPara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 t="8001" b="1"/>
          <a:stretch/>
        </p:blipFill>
        <p:spPr>
          <a:xfrm>
            <a:off x="1334691" y="1366837"/>
            <a:ext cx="2984897" cy="3776663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/>
          <a:srcRect t="6985"/>
          <a:stretch/>
        </p:blipFill>
        <p:spPr>
          <a:xfrm>
            <a:off x="4419600" y="1366837"/>
            <a:ext cx="2952750" cy="3776663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2758678" y="347662"/>
            <a:ext cx="6385322" cy="366713"/>
            <a:chOff x="3678228" y="463550"/>
            <a:chExt cx="8513772" cy="488950"/>
          </a:xfrm>
        </p:grpSpPr>
        <p:sp>
          <p:nvSpPr>
            <p:cNvPr id="19" name="矩形 18"/>
            <p:cNvSpPr/>
            <p:nvPr/>
          </p:nvSpPr>
          <p:spPr>
            <a:xfrm>
              <a:off x="3678228" y="463550"/>
              <a:ext cx="8513772" cy="4889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81" name="矩形 19"/>
            <p:cNvSpPr>
              <a:spLocks noChangeArrowheads="1"/>
            </p:cNvSpPr>
            <p:nvPr/>
          </p:nvSpPr>
          <p:spPr bwMode="auto">
            <a:xfrm>
              <a:off x="4887115" y="529201"/>
              <a:ext cx="730488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减政放权、放管结合，加强服务</a:t>
              </a:r>
            </a:p>
          </p:txBody>
        </p:sp>
      </p:grpSp>
      <p:sp>
        <p:nvSpPr>
          <p:cNvPr id="44039" name="TextBox 17"/>
          <p:cNvSpPr txBox="1">
            <a:spLocks noChangeArrowheads="1"/>
          </p:cNvSpPr>
          <p:nvPr/>
        </p:nvSpPr>
        <p:spPr bwMode="auto">
          <a:xfrm>
            <a:off x="1159669" y="1366838"/>
            <a:ext cx="7499747" cy="369330"/>
          </a:xfrm>
          <a:prstGeom prst="rect">
            <a:avLst/>
          </a:prstGeom>
          <a:noFill/>
          <a:ln>
            <a:noFill/>
          </a:ln>
          <a:extLst/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endParaRPr lang="zh-CN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8" name="矩形 10"/>
          <p:cNvSpPr>
            <a:spLocks noChangeArrowheads="1"/>
          </p:cNvSpPr>
          <p:nvPr/>
        </p:nvSpPr>
        <p:spPr bwMode="auto">
          <a:xfrm>
            <a:off x="1763331" y="970457"/>
            <a:ext cx="5213666" cy="30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/>
            <a:r>
              <a:rPr lang="en-US" altLang="zh-CN" b="1" dirty="0" smtClean="0">
                <a:ea typeface="微软雅黑" pitchFamily="34" charset="-122"/>
              </a:rPr>
              <a:t>《</a:t>
            </a:r>
            <a:r>
              <a:rPr lang="zh-CN" altLang="en-US" b="1" dirty="0" smtClean="0">
                <a:ea typeface="微软雅黑" pitchFamily="34" charset="-122"/>
              </a:rPr>
              <a:t>吉林省房屋建筑和市政基础设施工程直接发包管理规定（试行）</a:t>
            </a:r>
            <a:r>
              <a:rPr lang="en-US" altLang="zh-CN" b="1" dirty="0" smtClean="0">
                <a:ea typeface="微软雅黑" pitchFamily="34" charset="-122"/>
              </a:rPr>
              <a:t>》</a:t>
            </a:r>
            <a:endParaRPr lang="en-US" altLang="zh-CN" b="1" dirty="0">
              <a:ea typeface="微软雅黑" pitchFamily="34" charset="-122"/>
            </a:endParaRPr>
          </a:p>
        </p:txBody>
      </p:sp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1" y="275035"/>
            <a:ext cx="4565736" cy="456064"/>
            <a:chOff x="0" y="366389"/>
            <a:chExt cx="6086913" cy="608423"/>
          </a:xfrm>
        </p:grpSpPr>
        <p:sp>
          <p:nvSpPr>
            <p:cNvPr id="13" name="梯形 12"/>
            <p:cNvSpPr/>
            <p:nvPr/>
          </p:nvSpPr>
          <p:spPr>
            <a:xfrm>
              <a:off x="206350" y="371154"/>
              <a:ext cx="922227" cy="247787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4" name="矩形 2"/>
            <p:cNvSpPr/>
            <p:nvPr/>
          </p:nvSpPr>
          <p:spPr>
            <a:xfrm>
              <a:off x="0" y="463280"/>
              <a:ext cx="6086913" cy="497055"/>
            </a:xfrm>
            <a:custGeom>
              <a:avLst/>
              <a:gdLst>
                <a:gd name="connsiteX0" fmla="*/ 0 w 6877050"/>
                <a:gd name="connsiteY0" fmla="*/ 0 h 783320"/>
                <a:gd name="connsiteX1" fmla="*/ 6877050 w 6877050"/>
                <a:gd name="connsiteY1" fmla="*/ 0 h 783320"/>
                <a:gd name="connsiteX2" fmla="*/ 6877050 w 6877050"/>
                <a:gd name="connsiteY2" fmla="*/ 783320 h 783320"/>
                <a:gd name="connsiteX3" fmla="*/ 0 w 6877050"/>
                <a:gd name="connsiteY3" fmla="*/ 783320 h 783320"/>
                <a:gd name="connsiteX4" fmla="*/ 0 w 6877050"/>
                <a:gd name="connsiteY4" fmla="*/ 0 h 783320"/>
                <a:gd name="connsiteX0-1" fmla="*/ 0 w 6877050"/>
                <a:gd name="connsiteY0-2" fmla="*/ 0 h 784750"/>
                <a:gd name="connsiteX1-3" fmla="*/ 6877050 w 6877050"/>
                <a:gd name="connsiteY1-4" fmla="*/ 0 h 784750"/>
                <a:gd name="connsiteX2-5" fmla="*/ 6877050 w 6877050"/>
                <a:gd name="connsiteY2-6" fmla="*/ 783320 h 784750"/>
                <a:gd name="connsiteX3-7" fmla="*/ 6505575 w 6877050"/>
                <a:gd name="connsiteY3-8" fmla="*/ 784750 h 784750"/>
                <a:gd name="connsiteX4-9" fmla="*/ 0 w 6877050"/>
                <a:gd name="connsiteY4-10" fmla="*/ 783320 h 784750"/>
                <a:gd name="connsiteX5" fmla="*/ 0 w 6877050"/>
                <a:gd name="connsiteY5" fmla="*/ 0 h 784750"/>
                <a:gd name="connsiteX0-11" fmla="*/ 0 w 6877050"/>
                <a:gd name="connsiteY0-12" fmla="*/ 0 h 784750"/>
                <a:gd name="connsiteX1-13" fmla="*/ 6877050 w 6877050"/>
                <a:gd name="connsiteY1-14" fmla="*/ 0 h 784750"/>
                <a:gd name="connsiteX2-15" fmla="*/ 6505575 w 6877050"/>
                <a:gd name="connsiteY2-16" fmla="*/ 784750 h 784750"/>
                <a:gd name="connsiteX3-17" fmla="*/ 0 w 6877050"/>
                <a:gd name="connsiteY3-18" fmla="*/ 783320 h 784750"/>
                <a:gd name="connsiteX4-19" fmla="*/ 0 w 6877050"/>
                <a:gd name="connsiteY4-20" fmla="*/ 0 h 784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77050" h="784750">
                  <a:moveTo>
                    <a:pt x="0" y="0"/>
                  </a:moveTo>
                  <a:lnTo>
                    <a:pt x="6877050" y="0"/>
                  </a:lnTo>
                  <a:lnTo>
                    <a:pt x="6505575" y="784750"/>
                  </a:lnTo>
                  <a:lnTo>
                    <a:pt x="0" y="783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5" name="梯形 14"/>
            <p:cNvSpPr/>
            <p:nvPr/>
          </p:nvSpPr>
          <p:spPr>
            <a:xfrm flipV="1">
              <a:off x="260319" y="366389"/>
              <a:ext cx="814290" cy="250964"/>
            </a:xfrm>
            <a:prstGeom prst="trapezoid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1209682" y="441042"/>
              <a:ext cx="4636599" cy="5337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</a:rPr>
                <a:t>（一）放开民间投资工程的限制</a:t>
              </a:r>
              <a:endPara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487" y="1308970"/>
            <a:ext cx="2868461" cy="37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组合 47"/>
          <p:cNvGrpSpPr>
            <a:grpSpLocks/>
          </p:cNvGrpSpPr>
          <p:nvPr/>
        </p:nvGrpSpPr>
        <p:grpSpPr bwMode="auto">
          <a:xfrm>
            <a:off x="4446328" y="1447170"/>
            <a:ext cx="4697672" cy="1521498"/>
            <a:chOff x="6024473" y="1692133"/>
            <a:chExt cx="5371665" cy="1564840"/>
          </a:xfrm>
        </p:grpSpPr>
        <p:grpSp>
          <p:nvGrpSpPr>
            <p:cNvPr id="20" name="组合 48"/>
            <p:cNvGrpSpPr>
              <a:grpSpLocks/>
            </p:cNvGrpSpPr>
            <p:nvPr/>
          </p:nvGrpSpPr>
          <p:grpSpPr bwMode="auto">
            <a:xfrm>
              <a:off x="6024473" y="1692133"/>
              <a:ext cx="5371665" cy="1564840"/>
              <a:chOff x="6497512" y="1577002"/>
              <a:chExt cx="5119200" cy="1491293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6812795" y="1784324"/>
                <a:ext cx="4566626" cy="949395"/>
              </a:xfrm>
              <a:custGeom>
                <a:avLst/>
                <a:gdLst>
                  <a:gd name="T0" fmla="*/ 2907 w 3244"/>
                  <a:gd name="T1" fmla="*/ 674 h 674"/>
                  <a:gd name="T2" fmla="*/ 3244 w 3244"/>
                  <a:gd name="T3" fmla="*/ 337 h 674"/>
                  <a:gd name="T4" fmla="*/ 2907 w 3244"/>
                  <a:gd name="T5" fmla="*/ 0 h 674"/>
                  <a:gd name="T6" fmla="*/ 337 w 3244"/>
                  <a:gd name="T7" fmla="*/ 0 h 674"/>
                  <a:gd name="T8" fmla="*/ 0 w 3244"/>
                  <a:gd name="T9" fmla="*/ 337 h 674"/>
                  <a:gd name="T10" fmla="*/ 337 w 3244"/>
                  <a:gd name="T11" fmla="*/ 674 h 674"/>
                  <a:gd name="T12" fmla="*/ 2907 w 3244"/>
                  <a:gd name="T13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4" h="674">
                    <a:moveTo>
                      <a:pt x="2907" y="674"/>
                    </a:moveTo>
                    <a:cubicBezTo>
                      <a:pt x="3093" y="674"/>
                      <a:pt x="3244" y="523"/>
                      <a:pt x="3244" y="337"/>
                    </a:cubicBezTo>
                    <a:cubicBezTo>
                      <a:pt x="3244" y="151"/>
                      <a:pt x="3093" y="0"/>
                      <a:pt x="290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151" y="0"/>
                      <a:pt x="0" y="151"/>
                      <a:pt x="0" y="337"/>
                    </a:cubicBezTo>
                    <a:cubicBezTo>
                      <a:pt x="0" y="523"/>
                      <a:pt x="151" y="674"/>
                      <a:pt x="337" y="674"/>
                    </a:cubicBezTo>
                    <a:lnTo>
                      <a:pt x="2907" y="6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+mn-lt"/>
                  <a:ea typeface="+mn-ea"/>
                </a:endParaRPr>
              </a:p>
            </p:txBody>
          </p:sp>
          <p:pic>
            <p:nvPicPr>
              <p:cNvPr id="23" name="图片 5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97512" y="1577002"/>
                <a:ext cx="5119200" cy="1491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文本框 130"/>
            <p:cNvSpPr txBox="1">
              <a:spLocks noChangeArrowheads="1"/>
            </p:cNvSpPr>
            <p:nvPr/>
          </p:nvSpPr>
          <p:spPr bwMode="auto">
            <a:xfrm>
              <a:off x="6509809" y="2153228"/>
              <a:ext cx="733510" cy="575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82800">
              <a:spAutoFit/>
            </a:bodyPr>
            <a:lstStyle/>
            <a:p>
              <a:pPr eaLnBrk="1" hangingPunct="1"/>
              <a:r>
                <a:rPr lang="en-US" altLang="zh-CN" sz="2800" dirty="0" smtClean="0">
                  <a:solidFill>
                    <a:srgbClr val="C00000"/>
                  </a:solidFill>
                  <a:latin typeface="Impact" pitchFamily="34" charset="0"/>
                  <a:cs typeface="Aharoni" pitchFamily="2" charset="-79"/>
                </a:rPr>
                <a:t>01</a:t>
              </a:r>
              <a:endParaRPr lang="zh-CN" altLang="en-US" sz="2800" dirty="0">
                <a:solidFill>
                  <a:srgbClr val="C00000"/>
                </a:solidFill>
                <a:latin typeface="Impact" pitchFamily="34" charset="0"/>
                <a:cs typeface="Aharoni" pitchFamily="2" charset="-79"/>
              </a:endParaRPr>
            </a:p>
          </p:txBody>
        </p:sp>
      </p:grpSp>
      <p:grpSp>
        <p:nvGrpSpPr>
          <p:cNvPr id="24" name="组合 47"/>
          <p:cNvGrpSpPr>
            <a:grpSpLocks/>
          </p:cNvGrpSpPr>
          <p:nvPr/>
        </p:nvGrpSpPr>
        <p:grpSpPr bwMode="auto">
          <a:xfrm>
            <a:off x="4467204" y="3140272"/>
            <a:ext cx="4676796" cy="1463044"/>
            <a:chOff x="6024473" y="1692133"/>
            <a:chExt cx="5510339" cy="1564840"/>
          </a:xfrm>
        </p:grpSpPr>
        <p:grpSp>
          <p:nvGrpSpPr>
            <p:cNvPr id="25" name="组合 48"/>
            <p:cNvGrpSpPr>
              <a:grpSpLocks/>
            </p:cNvGrpSpPr>
            <p:nvPr/>
          </p:nvGrpSpPr>
          <p:grpSpPr bwMode="auto">
            <a:xfrm>
              <a:off x="6024473" y="1692133"/>
              <a:ext cx="5510339" cy="1564840"/>
              <a:chOff x="6497512" y="1577002"/>
              <a:chExt cx="5251357" cy="1491293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6812795" y="1784324"/>
                <a:ext cx="4566626" cy="949395"/>
              </a:xfrm>
              <a:custGeom>
                <a:avLst/>
                <a:gdLst>
                  <a:gd name="T0" fmla="*/ 2907 w 3244"/>
                  <a:gd name="T1" fmla="*/ 674 h 674"/>
                  <a:gd name="T2" fmla="*/ 3244 w 3244"/>
                  <a:gd name="T3" fmla="*/ 337 h 674"/>
                  <a:gd name="T4" fmla="*/ 2907 w 3244"/>
                  <a:gd name="T5" fmla="*/ 0 h 674"/>
                  <a:gd name="T6" fmla="*/ 337 w 3244"/>
                  <a:gd name="T7" fmla="*/ 0 h 674"/>
                  <a:gd name="T8" fmla="*/ 0 w 3244"/>
                  <a:gd name="T9" fmla="*/ 337 h 674"/>
                  <a:gd name="T10" fmla="*/ 337 w 3244"/>
                  <a:gd name="T11" fmla="*/ 674 h 674"/>
                  <a:gd name="T12" fmla="*/ 2907 w 3244"/>
                  <a:gd name="T13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4" h="674">
                    <a:moveTo>
                      <a:pt x="2907" y="674"/>
                    </a:moveTo>
                    <a:cubicBezTo>
                      <a:pt x="3093" y="674"/>
                      <a:pt x="3244" y="523"/>
                      <a:pt x="3244" y="337"/>
                    </a:cubicBezTo>
                    <a:cubicBezTo>
                      <a:pt x="3244" y="151"/>
                      <a:pt x="3093" y="0"/>
                      <a:pt x="290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151" y="0"/>
                      <a:pt x="0" y="151"/>
                      <a:pt x="0" y="337"/>
                    </a:cubicBezTo>
                    <a:cubicBezTo>
                      <a:pt x="0" y="523"/>
                      <a:pt x="151" y="674"/>
                      <a:pt x="337" y="674"/>
                    </a:cubicBezTo>
                    <a:lnTo>
                      <a:pt x="2907" y="6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latin typeface="+mn-lt"/>
                  <a:ea typeface="+mn-ea"/>
                </a:endParaRPr>
              </a:p>
            </p:txBody>
          </p:sp>
          <p:pic>
            <p:nvPicPr>
              <p:cNvPr id="28" name="图片 5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97512" y="1577002"/>
                <a:ext cx="5251357" cy="1491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文本框 130"/>
            <p:cNvSpPr txBox="1">
              <a:spLocks noChangeArrowheads="1"/>
            </p:cNvSpPr>
            <p:nvPr/>
          </p:nvSpPr>
          <p:spPr bwMode="auto">
            <a:xfrm>
              <a:off x="6480094" y="2122564"/>
              <a:ext cx="733510" cy="74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82800">
              <a:spAutoFit/>
            </a:bodyPr>
            <a:lstStyle/>
            <a:p>
              <a:pPr eaLnBrk="1" hangingPunct="1"/>
              <a:r>
                <a:rPr lang="en-US" altLang="zh-CN" sz="2800" dirty="0">
                  <a:solidFill>
                    <a:srgbClr val="C00000"/>
                  </a:solidFill>
                  <a:latin typeface="Impact" pitchFamily="34" charset="0"/>
                  <a:cs typeface="Aharoni" pitchFamily="2" charset="-79"/>
                </a:rPr>
                <a:t>02</a:t>
              </a:r>
              <a:endParaRPr lang="zh-CN" altLang="en-US" sz="2800" dirty="0">
                <a:solidFill>
                  <a:srgbClr val="C00000"/>
                </a:solidFill>
                <a:latin typeface="Impact" pitchFamily="34" charset="0"/>
                <a:cs typeface="Aharoni" pitchFamily="2" charset="-79"/>
              </a:endParaRPr>
            </a:p>
          </p:txBody>
        </p:sp>
      </p:grp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5848611" y="1774086"/>
            <a:ext cx="2808288" cy="7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0" tIns="25715" rIns="51430" bIns="25715"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zh-CN" altLang="en-US" sz="1200" b="1" dirty="0" smtClean="0">
                <a:ea typeface="微软雅黑" pitchFamily="34" charset="-122"/>
              </a:rPr>
              <a:t>充分发挥“省建筑市场监管平台”效能 “让数据多跑路，让群众省跑腿”</a:t>
            </a:r>
            <a:endParaRPr lang="en-US" altLang="zh-CN" sz="1200" b="1" dirty="0" smtClean="0">
              <a:ea typeface="微软雅黑" pitchFamily="34" charset="-122"/>
            </a:endParaRPr>
          </a:p>
          <a:p>
            <a:pPr eaLnBrk="1" hangingPunct="1">
              <a:lnSpc>
                <a:spcPts val="2000"/>
              </a:lnSpc>
            </a:pPr>
            <a:r>
              <a:rPr lang="zh-CN" altLang="en-US" sz="1200" b="1" dirty="0" smtClean="0">
                <a:ea typeface="微软雅黑" pitchFamily="34" charset="-122"/>
              </a:rPr>
              <a:t>直接在网上办理相关手续</a:t>
            </a:r>
            <a:endParaRPr lang="zh-CN" altLang="en-US" sz="1200" b="1" dirty="0">
              <a:ea typeface="微软雅黑" pitchFamily="34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5882013" y="3554870"/>
            <a:ext cx="2998941" cy="54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0" tIns="25715" rIns="51430" bIns="25715"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zh-CN" altLang="en-US" sz="1200" b="1" dirty="0" smtClean="0">
                <a:ea typeface="微软雅黑" pitchFamily="34" charset="-122"/>
              </a:rPr>
              <a:t>建设单位申请直接发包时，无行政备案程序</a:t>
            </a:r>
            <a:endParaRPr lang="en-US" altLang="zh-CN" sz="1200" b="1" dirty="0" smtClean="0">
              <a:ea typeface="微软雅黑" pitchFamily="34" charset="-122"/>
            </a:endParaRPr>
          </a:p>
          <a:p>
            <a:pPr eaLnBrk="1" hangingPunct="1">
              <a:lnSpc>
                <a:spcPts val="2000"/>
              </a:lnSpc>
            </a:pPr>
            <a:r>
              <a:rPr lang="zh-CN" altLang="en-US" sz="1200" b="1" dirty="0" smtClean="0">
                <a:ea typeface="微软雅黑" pitchFamily="34" charset="-122"/>
              </a:rPr>
              <a:t>强化发承包双方主体责任</a:t>
            </a:r>
            <a:endParaRPr lang="zh-CN" altLang="en-US" sz="1200" b="1" dirty="0"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2758678" y="347662"/>
            <a:ext cx="6385322" cy="366713"/>
            <a:chOff x="3678228" y="463550"/>
            <a:chExt cx="8513772" cy="488950"/>
          </a:xfrm>
        </p:grpSpPr>
        <p:sp>
          <p:nvSpPr>
            <p:cNvPr id="6" name="矩形 5"/>
            <p:cNvSpPr/>
            <p:nvPr/>
          </p:nvSpPr>
          <p:spPr>
            <a:xfrm>
              <a:off x="3678228" y="463550"/>
              <a:ext cx="8513772" cy="4889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65" name="矩形 6"/>
            <p:cNvSpPr>
              <a:spLocks noChangeArrowheads="1"/>
            </p:cNvSpPr>
            <p:nvPr/>
          </p:nvSpPr>
          <p:spPr bwMode="auto">
            <a:xfrm>
              <a:off x="4887115" y="529201"/>
              <a:ext cx="730488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加强制度建设，从根本上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解决投标企业扶持政策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问题</a:t>
              </a:r>
            </a:p>
          </p:txBody>
        </p:sp>
      </p:grpSp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333897" y="1252782"/>
            <a:ext cx="3544491" cy="357188"/>
            <a:chOff x="495308" y="2723297"/>
            <a:chExt cx="4725988" cy="476250"/>
          </a:xfrm>
        </p:grpSpPr>
        <p:sp>
          <p:nvSpPr>
            <p:cNvPr id="11" name="矩形 10"/>
            <p:cNvSpPr/>
            <p:nvPr/>
          </p:nvSpPr>
          <p:spPr>
            <a:xfrm>
              <a:off x="1128721" y="2723297"/>
              <a:ext cx="4092575" cy="4683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b="1" dirty="0" smtClean="0">
                  <a:solidFill>
                    <a:srgbClr val="1F487C"/>
                  </a:solidFill>
                </a:rPr>
                <a:t>建立“优质优价、优质优先”机制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组合 8"/>
            <p:cNvGrpSpPr>
              <a:grpSpLocks/>
            </p:cNvGrpSpPr>
            <p:nvPr/>
          </p:nvGrpSpPr>
          <p:grpSpPr bwMode="auto">
            <a:xfrm>
              <a:off x="495308" y="2731235"/>
              <a:ext cx="468313" cy="468312"/>
              <a:chOff x="495308" y="2731235"/>
              <a:chExt cx="468313" cy="46831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95308" y="2731234"/>
                <a:ext cx="468313" cy="468313"/>
              </a:xfrm>
              <a:prstGeom prst="rect">
                <a:avLst/>
              </a:prstGeom>
              <a:solidFill>
                <a:srgbClr val="1F4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grpSp>
            <p:nvGrpSpPr>
              <p:cNvPr id="5" name="组合 25"/>
              <p:cNvGrpSpPr>
                <a:grpSpLocks noChangeAspect="1"/>
              </p:cNvGrpSpPr>
              <p:nvPr/>
            </p:nvGrpSpPr>
            <p:grpSpPr>
              <a:xfrm>
                <a:off x="548057" y="2790562"/>
                <a:ext cx="361059" cy="360000"/>
                <a:chOff x="4351844" y="5426076"/>
                <a:chExt cx="541338" cy="539750"/>
              </a:xfrm>
              <a:solidFill>
                <a:schemeClr val="bg1"/>
              </a:solidFill>
            </p:grpSpPr>
            <p:sp>
              <p:nvSpPr>
                <p:cNvPr id="27" name="Freeform 1104"/>
                <p:cNvSpPr>
                  <a:spLocks noEditPoints="1"/>
                </p:cNvSpPr>
                <p:nvPr/>
              </p:nvSpPr>
              <p:spPr bwMode="auto">
                <a:xfrm>
                  <a:off x="4351844" y="5426076"/>
                  <a:ext cx="541338" cy="539750"/>
                </a:xfrm>
                <a:custGeom>
                  <a:avLst/>
                  <a:gdLst>
                    <a:gd name="T0" fmla="*/ 72 w 144"/>
                    <a:gd name="T1" fmla="*/ 0 h 144"/>
                    <a:gd name="T2" fmla="*/ 0 w 144"/>
                    <a:gd name="T3" fmla="*/ 72 h 144"/>
                    <a:gd name="T4" fmla="*/ 72 w 144"/>
                    <a:gd name="T5" fmla="*/ 144 h 144"/>
                    <a:gd name="T6" fmla="*/ 144 w 144"/>
                    <a:gd name="T7" fmla="*/ 72 h 144"/>
                    <a:gd name="T8" fmla="*/ 72 w 144"/>
                    <a:gd name="T9" fmla="*/ 0 h 144"/>
                    <a:gd name="T10" fmla="*/ 110 w 144"/>
                    <a:gd name="T11" fmla="*/ 91 h 144"/>
                    <a:gd name="T12" fmla="*/ 108 w 144"/>
                    <a:gd name="T13" fmla="*/ 93 h 144"/>
                    <a:gd name="T14" fmla="*/ 84 w 144"/>
                    <a:gd name="T15" fmla="*/ 93 h 144"/>
                    <a:gd name="T16" fmla="*/ 84 w 144"/>
                    <a:gd name="T17" fmla="*/ 100 h 144"/>
                    <a:gd name="T18" fmla="*/ 101 w 144"/>
                    <a:gd name="T19" fmla="*/ 100 h 144"/>
                    <a:gd name="T20" fmla="*/ 103 w 144"/>
                    <a:gd name="T21" fmla="*/ 102 h 144"/>
                    <a:gd name="T22" fmla="*/ 103 w 144"/>
                    <a:gd name="T23" fmla="*/ 108 h 144"/>
                    <a:gd name="T24" fmla="*/ 101 w 144"/>
                    <a:gd name="T25" fmla="*/ 110 h 144"/>
                    <a:gd name="T26" fmla="*/ 43 w 144"/>
                    <a:gd name="T27" fmla="*/ 110 h 144"/>
                    <a:gd name="T28" fmla="*/ 41 w 144"/>
                    <a:gd name="T29" fmla="*/ 108 h 144"/>
                    <a:gd name="T30" fmla="*/ 41 w 144"/>
                    <a:gd name="T31" fmla="*/ 102 h 144"/>
                    <a:gd name="T32" fmla="*/ 43 w 144"/>
                    <a:gd name="T33" fmla="*/ 100 h 144"/>
                    <a:gd name="T34" fmla="*/ 60 w 144"/>
                    <a:gd name="T35" fmla="*/ 100 h 144"/>
                    <a:gd name="T36" fmla="*/ 60 w 144"/>
                    <a:gd name="T37" fmla="*/ 93 h 144"/>
                    <a:gd name="T38" fmla="*/ 36 w 144"/>
                    <a:gd name="T39" fmla="*/ 93 h 144"/>
                    <a:gd name="T40" fmla="*/ 34 w 144"/>
                    <a:gd name="T41" fmla="*/ 91 h 144"/>
                    <a:gd name="T42" fmla="*/ 34 w 144"/>
                    <a:gd name="T43" fmla="*/ 37 h 144"/>
                    <a:gd name="T44" fmla="*/ 36 w 144"/>
                    <a:gd name="T45" fmla="*/ 35 h 144"/>
                    <a:gd name="T46" fmla="*/ 108 w 144"/>
                    <a:gd name="T47" fmla="*/ 35 h 144"/>
                    <a:gd name="T48" fmla="*/ 110 w 144"/>
                    <a:gd name="T49" fmla="*/ 37 h 144"/>
                    <a:gd name="T50" fmla="*/ 110 w 144"/>
                    <a:gd name="T51" fmla="*/ 91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" h="144">
                      <a:moveTo>
                        <a:pt x="72" y="0"/>
                      </a:move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112"/>
                        <a:pt x="32" y="144"/>
                        <a:pt x="72" y="144"/>
                      </a:cubicBezTo>
                      <a:cubicBezTo>
                        <a:pt x="112" y="144"/>
                        <a:pt x="144" y="112"/>
                        <a:pt x="144" y="72"/>
                      </a:cubicBezTo>
                      <a:cubicBezTo>
                        <a:pt x="144" y="32"/>
                        <a:pt x="112" y="0"/>
                        <a:pt x="72" y="0"/>
                      </a:cubicBezTo>
                      <a:close/>
                      <a:moveTo>
                        <a:pt x="110" y="91"/>
                      </a:moveTo>
                      <a:cubicBezTo>
                        <a:pt x="110" y="92"/>
                        <a:pt x="109" y="93"/>
                        <a:pt x="108" y="93"/>
                      </a:cubicBezTo>
                      <a:cubicBezTo>
                        <a:pt x="84" y="93"/>
                        <a:pt x="84" y="93"/>
                        <a:pt x="84" y="93"/>
                      </a:cubicBezTo>
                      <a:cubicBezTo>
                        <a:pt x="84" y="100"/>
                        <a:pt x="84" y="100"/>
                        <a:pt x="84" y="100"/>
                      </a:cubicBezTo>
                      <a:cubicBezTo>
                        <a:pt x="101" y="100"/>
                        <a:pt x="101" y="100"/>
                        <a:pt x="101" y="100"/>
                      </a:cubicBezTo>
                      <a:cubicBezTo>
                        <a:pt x="102" y="100"/>
                        <a:pt x="103" y="101"/>
                        <a:pt x="103" y="102"/>
                      </a:cubicBezTo>
                      <a:cubicBezTo>
                        <a:pt x="103" y="108"/>
                        <a:pt x="103" y="108"/>
                        <a:pt x="103" y="108"/>
                      </a:cubicBezTo>
                      <a:cubicBezTo>
                        <a:pt x="103" y="109"/>
                        <a:pt x="102" y="110"/>
                        <a:pt x="101" y="110"/>
                      </a:cubicBezTo>
                      <a:cubicBezTo>
                        <a:pt x="43" y="110"/>
                        <a:pt x="43" y="110"/>
                        <a:pt x="43" y="110"/>
                      </a:cubicBezTo>
                      <a:cubicBezTo>
                        <a:pt x="42" y="110"/>
                        <a:pt x="41" y="109"/>
                        <a:pt x="41" y="108"/>
                      </a:cubicBezTo>
                      <a:cubicBezTo>
                        <a:pt x="41" y="102"/>
                        <a:pt x="41" y="102"/>
                        <a:pt x="41" y="102"/>
                      </a:cubicBezTo>
                      <a:cubicBezTo>
                        <a:pt x="41" y="101"/>
                        <a:pt x="42" y="100"/>
                        <a:pt x="43" y="100"/>
                      </a:cubicBezTo>
                      <a:cubicBezTo>
                        <a:pt x="60" y="100"/>
                        <a:pt x="60" y="100"/>
                        <a:pt x="60" y="100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35" y="93"/>
                        <a:pt x="34" y="92"/>
                        <a:pt x="34" y="91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6"/>
                        <a:pt x="35" y="35"/>
                        <a:pt x="36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9" y="35"/>
                        <a:pt x="110" y="36"/>
                        <a:pt x="110" y="37"/>
                      </a:cubicBezTo>
                      <a:lnTo>
                        <a:pt x="110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Freeform 1105"/>
                <p:cNvSpPr/>
                <p:nvPr/>
              </p:nvSpPr>
              <p:spPr bwMode="auto">
                <a:xfrm>
                  <a:off x="4516944" y="5597526"/>
                  <a:ext cx="211138" cy="134938"/>
                </a:xfrm>
                <a:custGeom>
                  <a:avLst/>
                  <a:gdLst>
                    <a:gd name="T0" fmla="*/ 54 w 56"/>
                    <a:gd name="T1" fmla="*/ 0 h 36"/>
                    <a:gd name="T2" fmla="*/ 2 w 56"/>
                    <a:gd name="T3" fmla="*/ 0 h 36"/>
                    <a:gd name="T4" fmla="*/ 0 w 56"/>
                    <a:gd name="T5" fmla="*/ 2 h 36"/>
                    <a:gd name="T6" fmla="*/ 0 w 56"/>
                    <a:gd name="T7" fmla="*/ 34 h 36"/>
                    <a:gd name="T8" fmla="*/ 2 w 56"/>
                    <a:gd name="T9" fmla="*/ 36 h 36"/>
                    <a:gd name="T10" fmla="*/ 54 w 56"/>
                    <a:gd name="T11" fmla="*/ 36 h 36"/>
                    <a:gd name="T12" fmla="*/ 56 w 56"/>
                    <a:gd name="T13" fmla="*/ 34 h 36"/>
                    <a:gd name="T14" fmla="*/ 56 w 56"/>
                    <a:gd name="T15" fmla="*/ 2 h 36"/>
                    <a:gd name="T16" fmla="*/ 54 w 56"/>
                    <a:gd name="T1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6">
                      <a:moveTo>
                        <a:pt x="5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2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5"/>
                        <a:pt x="1" y="36"/>
                        <a:pt x="2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4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0"/>
                        <a:pt x="55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4709134" y="1246521"/>
            <a:ext cx="3790950" cy="358378"/>
            <a:chOff x="6337409" y="2723297"/>
            <a:chExt cx="5054600" cy="477837"/>
          </a:xfrm>
        </p:grpSpPr>
        <p:sp>
          <p:nvSpPr>
            <p:cNvPr id="22" name="矩形 21"/>
            <p:cNvSpPr/>
            <p:nvPr/>
          </p:nvSpPr>
          <p:spPr>
            <a:xfrm>
              <a:off x="6945422" y="2732822"/>
              <a:ext cx="4446587" cy="4683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b="1" dirty="0" smtClean="0">
                  <a:solidFill>
                    <a:srgbClr val="1F487C"/>
                  </a:solidFill>
                </a:rPr>
                <a:t>鼓励中直特级企业与本省企业组成联合体投标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组合 11"/>
            <p:cNvGrpSpPr>
              <a:grpSpLocks/>
            </p:cNvGrpSpPr>
            <p:nvPr/>
          </p:nvGrpSpPr>
          <p:grpSpPr bwMode="auto">
            <a:xfrm>
              <a:off x="6337409" y="2723297"/>
              <a:ext cx="466725" cy="468312"/>
              <a:chOff x="6337409" y="2723297"/>
              <a:chExt cx="466725" cy="468312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337409" y="2723297"/>
                <a:ext cx="466725" cy="468312"/>
              </a:xfrm>
              <a:prstGeom prst="rect">
                <a:avLst/>
              </a:prstGeom>
              <a:solidFill>
                <a:srgbClr val="1F4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6159" name="Freeform 1103"/>
              <p:cNvSpPr>
                <a:spLocks noChangeAspect="1" noEditPoints="1"/>
              </p:cNvSpPr>
              <p:nvPr/>
            </p:nvSpPr>
            <p:spPr bwMode="auto">
              <a:xfrm>
                <a:off x="6365984" y="2766159"/>
                <a:ext cx="358775" cy="360363"/>
              </a:xfrm>
              <a:custGeom>
                <a:avLst/>
                <a:gdLst>
                  <a:gd name="T0" fmla="*/ 2147483646 w 144"/>
                  <a:gd name="T1" fmla="*/ 0 h 144"/>
                  <a:gd name="T2" fmla="*/ 0 w 144"/>
                  <a:gd name="T3" fmla="*/ 2147483646 h 144"/>
                  <a:gd name="T4" fmla="*/ 2147483646 w 144"/>
                  <a:gd name="T5" fmla="*/ 2147483646 h 144"/>
                  <a:gd name="T6" fmla="*/ 2147483646 w 144"/>
                  <a:gd name="T7" fmla="*/ 2147483646 h 144"/>
                  <a:gd name="T8" fmla="*/ 2147483646 w 144"/>
                  <a:gd name="T9" fmla="*/ 0 h 144"/>
                  <a:gd name="T10" fmla="*/ 2147483646 w 144"/>
                  <a:gd name="T11" fmla="*/ 2147483646 h 144"/>
                  <a:gd name="T12" fmla="*/ 2147483646 w 144"/>
                  <a:gd name="T13" fmla="*/ 2147483646 h 144"/>
                  <a:gd name="T14" fmla="*/ 2147483646 w 144"/>
                  <a:gd name="T15" fmla="*/ 2147483646 h 144"/>
                  <a:gd name="T16" fmla="*/ 2147483646 w 144"/>
                  <a:gd name="T17" fmla="*/ 2147483646 h 144"/>
                  <a:gd name="T18" fmla="*/ 2147483646 w 144"/>
                  <a:gd name="T19" fmla="*/ 2147483646 h 144"/>
                  <a:gd name="T20" fmla="*/ 2147483646 w 144"/>
                  <a:gd name="T21" fmla="*/ 2147483646 h 144"/>
                  <a:gd name="T22" fmla="*/ 2147483646 w 144"/>
                  <a:gd name="T23" fmla="*/ 2147483646 h 144"/>
                  <a:gd name="T24" fmla="*/ 2147483646 w 144"/>
                  <a:gd name="T25" fmla="*/ 2147483646 h 144"/>
                  <a:gd name="T26" fmla="*/ 2147483646 w 144"/>
                  <a:gd name="T27" fmla="*/ 2147483646 h 144"/>
                  <a:gd name="T28" fmla="*/ 2147483646 w 144"/>
                  <a:gd name="T29" fmla="*/ 2147483646 h 144"/>
                  <a:gd name="T30" fmla="*/ 2147483646 w 144"/>
                  <a:gd name="T31" fmla="*/ 2147483646 h 144"/>
                  <a:gd name="T32" fmla="*/ 2147483646 w 144"/>
                  <a:gd name="T33" fmla="*/ 2147483646 h 144"/>
                  <a:gd name="T34" fmla="*/ 2147483646 w 144"/>
                  <a:gd name="T35" fmla="*/ 2147483646 h 144"/>
                  <a:gd name="T36" fmla="*/ 2147483646 w 144"/>
                  <a:gd name="T37" fmla="*/ 2147483646 h 144"/>
                  <a:gd name="T38" fmla="*/ 2147483646 w 144"/>
                  <a:gd name="T39" fmla="*/ 2147483646 h 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44"/>
                  <a:gd name="T62" fmla="*/ 144 w 144"/>
                  <a:gd name="T63" fmla="*/ 144 h 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44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  <a:moveTo>
                      <a:pt x="41" y="109"/>
                    </a:moveTo>
                    <a:cubicBezTo>
                      <a:pt x="38" y="109"/>
                      <a:pt x="35" y="106"/>
                      <a:pt x="35" y="103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52" y="81"/>
                      <a:pt x="63" y="92"/>
                      <a:pt x="65" y="107"/>
                    </a:cubicBezTo>
                    <a:lnTo>
                      <a:pt x="41" y="109"/>
                    </a:lnTo>
                    <a:close/>
                    <a:moveTo>
                      <a:pt x="78" y="105"/>
                    </a:moveTo>
                    <a:cubicBezTo>
                      <a:pt x="77" y="84"/>
                      <a:pt x="60" y="67"/>
                      <a:pt x="39" y="65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68" y="54"/>
                      <a:pt x="90" y="76"/>
                      <a:pt x="92" y="104"/>
                    </a:cubicBezTo>
                    <a:lnTo>
                      <a:pt x="78" y="105"/>
                    </a:lnTo>
                    <a:close/>
                    <a:moveTo>
                      <a:pt x="106" y="103"/>
                    </a:moveTo>
                    <a:cubicBezTo>
                      <a:pt x="103" y="68"/>
                      <a:pt x="76" y="41"/>
                      <a:pt x="41" y="38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84" y="28"/>
                      <a:pt x="116" y="60"/>
                      <a:pt x="120" y="101"/>
                    </a:cubicBezTo>
                    <a:lnTo>
                      <a:pt x="106" y="1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8145" name="矩形 30"/>
          <p:cNvSpPr>
            <a:spLocks noChangeArrowheads="1"/>
          </p:cNvSpPr>
          <p:nvPr/>
        </p:nvSpPr>
        <p:spPr bwMode="auto">
          <a:xfrm>
            <a:off x="5101943" y="1764604"/>
            <a:ext cx="3509701" cy="81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联合体中本省企业符合“优质优先”支持条件的，不论其在联合体成员中处于何种身份，联合体均享受获奖加分政策。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00100" y="1762174"/>
            <a:ext cx="3177779" cy="58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对于获奖的优秀企业，在投标中给予加分，增加其中标的机率。</a:t>
            </a:r>
          </a:p>
        </p:txBody>
      </p:sp>
      <p:grpSp>
        <p:nvGrpSpPr>
          <p:cNvPr id="9" name="组合 12"/>
          <p:cNvGrpSpPr>
            <a:grpSpLocks/>
          </p:cNvGrpSpPr>
          <p:nvPr/>
        </p:nvGrpSpPr>
        <p:grpSpPr bwMode="auto">
          <a:xfrm>
            <a:off x="0" y="275034"/>
            <a:ext cx="4133589" cy="501579"/>
            <a:chOff x="-1" y="366389"/>
            <a:chExt cx="5088857" cy="608423"/>
          </a:xfrm>
        </p:grpSpPr>
        <p:sp>
          <p:nvSpPr>
            <p:cNvPr id="19" name="梯形 18"/>
            <p:cNvSpPr/>
            <p:nvPr/>
          </p:nvSpPr>
          <p:spPr>
            <a:xfrm>
              <a:off x="206350" y="371154"/>
              <a:ext cx="922227" cy="247787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0" name="矩形 2"/>
            <p:cNvSpPr/>
            <p:nvPr/>
          </p:nvSpPr>
          <p:spPr>
            <a:xfrm>
              <a:off x="-1" y="463280"/>
              <a:ext cx="4818993" cy="481145"/>
            </a:xfrm>
            <a:custGeom>
              <a:avLst/>
              <a:gdLst>
                <a:gd name="connsiteX0" fmla="*/ 0 w 6877050"/>
                <a:gd name="connsiteY0" fmla="*/ 0 h 783320"/>
                <a:gd name="connsiteX1" fmla="*/ 6877050 w 6877050"/>
                <a:gd name="connsiteY1" fmla="*/ 0 h 783320"/>
                <a:gd name="connsiteX2" fmla="*/ 6877050 w 6877050"/>
                <a:gd name="connsiteY2" fmla="*/ 783320 h 783320"/>
                <a:gd name="connsiteX3" fmla="*/ 0 w 6877050"/>
                <a:gd name="connsiteY3" fmla="*/ 783320 h 783320"/>
                <a:gd name="connsiteX4" fmla="*/ 0 w 6877050"/>
                <a:gd name="connsiteY4" fmla="*/ 0 h 783320"/>
                <a:gd name="connsiteX0-1" fmla="*/ 0 w 6877050"/>
                <a:gd name="connsiteY0-2" fmla="*/ 0 h 784750"/>
                <a:gd name="connsiteX1-3" fmla="*/ 6877050 w 6877050"/>
                <a:gd name="connsiteY1-4" fmla="*/ 0 h 784750"/>
                <a:gd name="connsiteX2-5" fmla="*/ 6877050 w 6877050"/>
                <a:gd name="connsiteY2-6" fmla="*/ 783320 h 784750"/>
                <a:gd name="connsiteX3-7" fmla="*/ 6505575 w 6877050"/>
                <a:gd name="connsiteY3-8" fmla="*/ 784750 h 784750"/>
                <a:gd name="connsiteX4-9" fmla="*/ 0 w 6877050"/>
                <a:gd name="connsiteY4-10" fmla="*/ 783320 h 784750"/>
                <a:gd name="connsiteX5" fmla="*/ 0 w 6877050"/>
                <a:gd name="connsiteY5" fmla="*/ 0 h 784750"/>
                <a:gd name="connsiteX0-11" fmla="*/ 0 w 6877050"/>
                <a:gd name="connsiteY0-12" fmla="*/ 0 h 784750"/>
                <a:gd name="connsiteX1-13" fmla="*/ 6877050 w 6877050"/>
                <a:gd name="connsiteY1-14" fmla="*/ 0 h 784750"/>
                <a:gd name="connsiteX2-15" fmla="*/ 6505575 w 6877050"/>
                <a:gd name="connsiteY2-16" fmla="*/ 784750 h 784750"/>
                <a:gd name="connsiteX3-17" fmla="*/ 0 w 6877050"/>
                <a:gd name="connsiteY3-18" fmla="*/ 783320 h 784750"/>
                <a:gd name="connsiteX4-19" fmla="*/ 0 w 6877050"/>
                <a:gd name="connsiteY4-20" fmla="*/ 0 h 784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77050" h="784750">
                  <a:moveTo>
                    <a:pt x="0" y="0"/>
                  </a:moveTo>
                  <a:lnTo>
                    <a:pt x="6877050" y="0"/>
                  </a:lnTo>
                  <a:lnTo>
                    <a:pt x="6505575" y="784750"/>
                  </a:lnTo>
                  <a:lnTo>
                    <a:pt x="0" y="783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3" name="梯形 22"/>
            <p:cNvSpPr/>
            <p:nvPr/>
          </p:nvSpPr>
          <p:spPr>
            <a:xfrm flipV="1">
              <a:off x="260319" y="366389"/>
              <a:ext cx="814290" cy="250964"/>
            </a:xfrm>
            <a:prstGeom prst="trapezoid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4" name="TextBox 17"/>
            <p:cNvSpPr txBox="1">
              <a:spLocks noChangeArrowheads="1"/>
            </p:cNvSpPr>
            <p:nvPr/>
          </p:nvSpPr>
          <p:spPr bwMode="auto">
            <a:xfrm>
              <a:off x="1067736" y="441042"/>
              <a:ext cx="4021120" cy="5337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</a:rPr>
                <a:t>（二）支持建筑业企业发展</a:t>
              </a:r>
              <a:endPara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endParaRPr>
            </a:p>
          </p:txBody>
        </p:sp>
      </p:grpSp>
      <p:grpSp>
        <p:nvGrpSpPr>
          <p:cNvPr id="25" name="组合 12"/>
          <p:cNvGrpSpPr>
            <a:grpSpLocks/>
          </p:cNvGrpSpPr>
          <p:nvPr/>
        </p:nvGrpSpPr>
        <p:grpSpPr bwMode="auto">
          <a:xfrm>
            <a:off x="335985" y="2751730"/>
            <a:ext cx="3544491" cy="357188"/>
            <a:chOff x="495308" y="2723297"/>
            <a:chExt cx="4725988" cy="476250"/>
          </a:xfrm>
        </p:grpSpPr>
        <p:sp>
          <p:nvSpPr>
            <p:cNvPr id="26" name="矩形 25"/>
            <p:cNvSpPr/>
            <p:nvPr/>
          </p:nvSpPr>
          <p:spPr>
            <a:xfrm>
              <a:off x="1128721" y="2723297"/>
              <a:ext cx="4092575" cy="4683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b="1" dirty="0" smtClean="0">
                  <a:solidFill>
                    <a:schemeClr val="tx2"/>
                  </a:solidFill>
                </a:rPr>
                <a:t>规范招标文件编制</a:t>
              </a:r>
              <a:endParaRPr lang="en-US" altLang="zh-CN" sz="1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9" name="组合 8"/>
            <p:cNvGrpSpPr>
              <a:grpSpLocks/>
            </p:cNvGrpSpPr>
            <p:nvPr/>
          </p:nvGrpSpPr>
          <p:grpSpPr bwMode="auto">
            <a:xfrm>
              <a:off x="495308" y="2731234"/>
              <a:ext cx="468313" cy="468313"/>
              <a:chOff x="495308" y="2731234"/>
              <a:chExt cx="468313" cy="46831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95308" y="2731234"/>
                <a:ext cx="468313" cy="468313"/>
              </a:xfrm>
              <a:prstGeom prst="rect">
                <a:avLst/>
              </a:prstGeom>
              <a:solidFill>
                <a:srgbClr val="1F4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grpSp>
            <p:nvGrpSpPr>
              <p:cNvPr id="31" name="组合 25"/>
              <p:cNvGrpSpPr>
                <a:grpSpLocks noChangeAspect="1"/>
              </p:cNvGrpSpPr>
              <p:nvPr/>
            </p:nvGrpSpPr>
            <p:grpSpPr>
              <a:xfrm>
                <a:off x="548057" y="2790562"/>
                <a:ext cx="361059" cy="360000"/>
                <a:chOff x="4351844" y="5426076"/>
                <a:chExt cx="541338" cy="539750"/>
              </a:xfrm>
              <a:solidFill>
                <a:schemeClr val="bg1"/>
              </a:solidFill>
            </p:grpSpPr>
            <p:sp>
              <p:nvSpPr>
                <p:cNvPr id="32" name="Freeform 1104"/>
                <p:cNvSpPr>
                  <a:spLocks noEditPoints="1"/>
                </p:cNvSpPr>
                <p:nvPr/>
              </p:nvSpPr>
              <p:spPr bwMode="auto">
                <a:xfrm>
                  <a:off x="4351844" y="5426076"/>
                  <a:ext cx="541338" cy="539750"/>
                </a:xfrm>
                <a:custGeom>
                  <a:avLst/>
                  <a:gdLst>
                    <a:gd name="T0" fmla="*/ 72 w 144"/>
                    <a:gd name="T1" fmla="*/ 0 h 144"/>
                    <a:gd name="T2" fmla="*/ 0 w 144"/>
                    <a:gd name="T3" fmla="*/ 72 h 144"/>
                    <a:gd name="T4" fmla="*/ 72 w 144"/>
                    <a:gd name="T5" fmla="*/ 144 h 144"/>
                    <a:gd name="T6" fmla="*/ 144 w 144"/>
                    <a:gd name="T7" fmla="*/ 72 h 144"/>
                    <a:gd name="T8" fmla="*/ 72 w 144"/>
                    <a:gd name="T9" fmla="*/ 0 h 144"/>
                    <a:gd name="T10" fmla="*/ 110 w 144"/>
                    <a:gd name="T11" fmla="*/ 91 h 144"/>
                    <a:gd name="T12" fmla="*/ 108 w 144"/>
                    <a:gd name="T13" fmla="*/ 93 h 144"/>
                    <a:gd name="T14" fmla="*/ 84 w 144"/>
                    <a:gd name="T15" fmla="*/ 93 h 144"/>
                    <a:gd name="T16" fmla="*/ 84 w 144"/>
                    <a:gd name="T17" fmla="*/ 100 h 144"/>
                    <a:gd name="T18" fmla="*/ 101 w 144"/>
                    <a:gd name="T19" fmla="*/ 100 h 144"/>
                    <a:gd name="T20" fmla="*/ 103 w 144"/>
                    <a:gd name="T21" fmla="*/ 102 h 144"/>
                    <a:gd name="T22" fmla="*/ 103 w 144"/>
                    <a:gd name="T23" fmla="*/ 108 h 144"/>
                    <a:gd name="T24" fmla="*/ 101 w 144"/>
                    <a:gd name="T25" fmla="*/ 110 h 144"/>
                    <a:gd name="T26" fmla="*/ 43 w 144"/>
                    <a:gd name="T27" fmla="*/ 110 h 144"/>
                    <a:gd name="T28" fmla="*/ 41 w 144"/>
                    <a:gd name="T29" fmla="*/ 108 h 144"/>
                    <a:gd name="T30" fmla="*/ 41 w 144"/>
                    <a:gd name="T31" fmla="*/ 102 h 144"/>
                    <a:gd name="T32" fmla="*/ 43 w 144"/>
                    <a:gd name="T33" fmla="*/ 100 h 144"/>
                    <a:gd name="T34" fmla="*/ 60 w 144"/>
                    <a:gd name="T35" fmla="*/ 100 h 144"/>
                    <a:gd name="T36" fmla="*/ 60 w 144"/>
                    <a:gd name="T37" fmla="*/ 93 h 144"/>
                    <a:gd name="T38" fmla="*/ 36 w 144"/>
                    <a:gd name="T39" fmla="*/ 93 h 144"/>
                    <a:gd name="T40" fmla="*/ 34 w 144"/>
                    <a:gd name="T41" fmla="*/ 91 h 144"/>
                    <a:gd name="T42" fmla="*/ 34 w 144"/>
                    <a:gd name="T43" fmla="*/ 37 h 144"/>
                    <a:gd name="T44" fmla="*/ 36 w 144"/>
                    <a:gd name="T45" fmla="*/ 35 h 144"/>
                    <a:gd name="T46" fmla="*/ 108 w 144"/>
                    <a:gd name="T47" fmla="*/ 35 h 144"/>
                    <a:gd name="T48" fmla="*/ 110 w 144"/>
                    <a:gd name="T49" fmla="*/ 37 h 144"/>
                    <a:gd name="T50" fmla="*/ 110 w 144"/>
                    <a:gd name="T51" fmla="*/ 91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4" h="144">
                      <a:moveTo>
                        <a:pt x="72" y="0"/>
                      </a:move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112"/>
                        <a:pt x="32" y="144"/>
                        <a:pt x="72" y="144"/>
                      </a:cubicBezTo>
                      <a:cubicBezTo>
                        <a:pt x="112" y="144"/>
                        <a:pt x="144" y="112"/>
                        <a:pt x="144" y="72"/>
                      </a:cubicBezTo>
                      <a:cubicBezTo>
                        <a:pt x="144" y="32"/>
                        <a:pt x="112" y="0"/>
                        <a:pt x="72" y="0"/>
                      </a:cubicBezTo>
                      <a:close/>
                      <a:moveTo>
                        <a:pt x="110" y="91"/>
                      </a:moveTo>
                      <a:cubicBezTo>
                        <a:pt x="110" y="92"/>
                        <a:pt x="109" y="93"/>
                        <a:pt x="108" y="93"/>
                      </a:cubicBezTo>
                      <a:cubicBezTo>
                        <a:pt x="84" y="93"/>
                        <a:pt x="84" y="93"/>
                        <a:pt x="84" y="93"/>
                      </a:cubicBezTo>
                      <a:cubicBezTo>
                        <a:pt x="84" y="100"/>
                        <a:pt x="84" y="100"/>
                        <a:pt x="84" y="100"/>
                      </a:cubicBezTo>
                      <a:cubicBezTo>
                        <a:pt x="101" y="100"/>
                        <a:pt x="101" y="100"/>
                        <a:pt x="101" y="100"/>
                      </a:cubicBezTo>
                      <a:cubicBezTo>
                        <a:pt x="102" y="100"/>
                        <a:pt x="103" y="101"/>
                        <a:pt x="103" y="102"/>
                      </a:cubicBezTo>
                      <a:cubicBezTo>
                        <a:pt x="103" y="108"/>
                        <a:pt x="103" y="108"/>
                        <a:pt x="103" y="108"/>
                      </a:cubicBezTo>
                      <a:cubicBezTo>
                        <a:pt x="103" y="109"/>
                        <a:pt x="102" y="110"/>
                        <a:pt x="101" y="110"/>
                      </a:cubicBezTo>
                      <a:cubicBezTo>
                        <a:pt x="43" y="110"/>
                        <a:pt x="43" y="110"/>
                        <a:pt x="43" y="110"/>
                      </a:cubicBezTo>
                      <a:cubicBezTo>
                        <a:pt x="42" y="110"/>
                        <a:pt x="41" y="109"/>
                        <a:pt x="41" y="108"/>
                      </a:cubicBezTo>
                      <a:cubicBezTo>
                        <a:pt x="41" y="102"/>
                        <a:pt x="41" y="102"/>
                        <a:pt x="41" y="102"/>
                      </a:cubicBezTo>
                      <a:cubicBezTo>
                        <a:pt x="41" y="101"/>
                        <a:pt x="42" y="100"/>
                        <a:pt x="43" y="100"/>
                      </a:cubicBezTo>
                      <a:cubicBezTo>
                        <a:pt x="60" y="100"/>
                        <a:pt x="60" y="100"/>
                        <a:pt x="60" y="100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35" y="93"/>
                        <a:pt x="34" y="92"/>
                        <a:pt x="34" y="91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6"/>
                        <a:pt x="35" y="35"/>
                        <a:pt x="36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9" y="35"/>
                        <a:pt x="110" y="36"/>
                        <a:pt x="110" y="37"/>
                      </a:cubicBezTo>
                      <a:lnTo>
                        <a:pt x="110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1105"/>
                <p:cNvSpPr/>
                <p:nvPr/>
              </p:nvSpPr>
              <p:spPr bwMode="auto">
                <a:xfrm>
                  <a:off x="4516944" y="5597526"/>
                  <a:ext cx="211138" cy="134938"/>
                </a:xfrm>
                <a:custGeom>
                  <a:avLst/>
                  <a:gdLst>
                    <a:gd name="T0" fmla="*/ 54 w 56"/>
                    <a:gd name="T1" fmla="*/ 0 h 36"/>
                    <a:gd name="T2" fmla="*/ 2 w 56"/>
                    <a:gd name="T3" fmla="*/ 0 h 36"/>
                    <a:gd name="T4" fmla="*/ 0 w 56"/>
                    <a:gd name="T5" fmla="*/ 2 h 36"/>
                    <a:gd name="T6" fmla="*/ 0 w 56"/>
                    <a:gd name="T7" fmla="*/ 34 h 36"/>
                    <a:gd name="T8" fmla="*/ 2 w 56"/>
                    <a:gd name="T9" fmla="*/ 36 h 36"/>
                    <a:gd name="T10" fmla="*/ 54 w 56"/>
                    <a:gd name="T11" fmla="*/ 36 h 36"/>
                    <a:gd name="T12" fmla="*/ 56 w 56"/>
                    <a:gd name="T13" fmla="*/ 34 h 36"/>
                    <a:gd name="T14" fmla="*/ 56 w 56"/>
                    <a:gd name="T15" fmla="*/ 2 h 36"/>
                    <a:gd name="T16" fmla="*/ 54 w 56"/>
                    <a:gd name="T1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6">
                      <a:moveTo>
                        <a:pt x="5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2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5"/>
                        <a:pt x="1" y="36"/>
                        <a:pt x="2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4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0"/>
                        <a:pt x="55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35" name="组合 13"/>
          <p:cNvGrpSpPr>
            <a:grpSpLocks/>
          </p:cNvGrpSpPr>
          <p:nvPr/>
        </p:nvGrpSpPr>
        <p:grpSpPr bwMode="auto">
          <a:xfrm>
            <a:off x="4698695" y="2714154"/>
            <a:ext cx="3790950" cy="358378"/>
            <a:chOff x="6337409" y="2723297"/>
            <a:chExt cx="5054600" cy="477837"/>
          </a:xfrm>
        </p:grpSpPr>
        <p:sp>
          <p:nvSpPr>
            <p:cNvPr id="36" name="矩形 35"/>
            <p:cNvSpPr/>
            <p:nvPr/>
          </p:nvSpPr>
          <p:spPr>
            <a:xfrm>
              <a:off x="6945422" y="2732822"/>
              <a:ext cx="4446587" cy="4683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b="1" dirty="0" smtClean="0">
                  <a:solidFill>
                    <a:schemeClr val="tx2"/>
                  </a:solidFill>
                </a:rPr>
                <a:t>延长项目经理投标业绩有效期</a:t>
              </a:r>
              <a:endParaRPr lang="zh-CN" altLang="en-US" sz="1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7" name="组合 11"/>
            <p:cNvGrpSpPr>
              <a:grpSpLocks/>
            </p:cNvGrpSpPr>
            <p:nvPr/>
          </p:nvGrpSpPr>
          <p:grpSpPr bwMode="auto">
            <a:xfrm>
              <a:off x="6337409" y="2723297"/>
              <a:ext cx="466725" cy="468312"/>
              <a:chOff x="6337409" y="2723297"/>
              <a:chExt cx="466725" cy="468312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6337409" y="2723297"/>
                <a:ext cx="466725" cy="468312"/>
              </a:xfrm>
              <a:prstGeom prst="rect">
                <a:avLst/>
              </a:prstGeom>
              <a:solidFill>
                <a:srgbClr val="1F4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39" name="Freeform 1103"/>
              <p:cNvSpPr>
                <a:spLocks noChangeAspect="1" noEditPoints="1"/>
              </p:cNvSpPr>
              <p:nvPr/>
            </p:nvSpPr>
            <p:spPr bwMode="auto">
              <a:xfrm>
                <a:off x="6365984" y="2766159"/>
                <a:ext cx="358775" cy="360363"/>
              </a:xfrm>
              <a:custGeom>
                <a:avLst/>
                <a:gdLst>
                  <a:gd name="T0" fmla="*/ 2147483646 w 144"/>
                  <a:gd name="T1" fmla="*/ 0 h 144"/>
                  <a:gd name="T2" fmla="*/ 0 w 144"/>
                  <a:gd name="T3" fmla="*/ 2147483646 h 144"/>
                  <a:gd name="T4" fmla="*/ 2147483646 w 144"/>
                  <a:gd name="T5" fmla="*/ 2147483646 h 144"/>
                  <a:gd name="T6" fmla="*/ 2147483646 w 144"/>
                  <a:gd name="T7" fmla="*/ 2147483646 h 144"/>
                  <a:gd name="T8" fmla="*/ 2147483646 w 144"/>
                  <a:gd name="T9" fmla="*/ 0 h 144"/>
                  <a:gd name="T10" fmla="*/ 2147483646 w 144"/>
                  <a:gd name="T11" fmla="*/ 2147483646 h 144"/>
                  <a:gd name="T12" fmla="*/ 2147483646 w 144"/>
                  <a:gd name="T13" fmla="*/ 2147483646 h 144"/>
                  <a:gd name="T14" fmla="*/ 2147483646 w 144"/>
                  <a:gd name="T15" fmla="*/ 2147483646 h 144"/>
                  <a:gd name="T16" fmla="*/ 2147483646 w 144"/>
                  <a:gd name="T17" fmla="*/ 2147483646 h 144"/>
                  <a:gd name="T18" fmla="*/ 2147483646 w 144"/>
                  <a:gd name="T19" fmla="*/ 2147483646 h 144"/>
                  <a:gd name="T20" fmla="*/ 2147483646 w 144"/>
                  <a:gd name="T21" fmla="*/ 2147483646 h 144"/>
                  <a:gd name="T22" fmla="*/ 2147483646 w 144"/>
                  <a:gd name="T23" fmla="*/ 2147483646 h 144"/>
                  <a:gd name="T24" fmla="*/ 2147483646 w 144"/>
                  <a:gd name="T25" fmla="*/ 2147483646 h 144"/>
                  <a:gd name="T26" fmla="*/ 2147483646 w 144"/>
                  <a:gd name="T27" fmla="*/ 2147483646 h 144"/>
                  <a:gd name="T28" fmla="*/ 2147483646 w 144"/>
                  <a:gd name="T29" fmla="*/ 2147483646 h 144"/>
                  <a:gd name="T30" fmla="*/ 2147483646 w 144"/>
                  <a:gd name="T31" fmla="*/ 2147483646 h 144"/>
                  <a:gd name="T32" fmla="*/ 2147483646 w 144"/>
                  <a:gd name="T33" fmla="*/ 2147483646 h 144"/>
                  <a:gd name="T34" fmla="*/ 2147483646 w 144"/>
                  <a:gd name="T35" fmla="*/ 2147483646 h 144"/>
                  <a:gd name="T36" fmla="*/ 2147483646 w 144"/>
                  <a:gd name="T37" fmla="*/ 2147483646 h 144"/>
                  <a:gd name="T38" fmla="*/ 2147483646 w 144"/>
                  <a:gd name="T39" fmla="*/ 2147483646 h 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44"/>
                  <a:gd name="T62" fmla="*/ 144 w 144"/>
                  <a:gd name="T63" fmla="*/ 144 h 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44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  <a:moveTo>
                      <a:pt x="41" y="109"/>
                    </a:moveTo>
                    <a:cubicBezTo>
                      <a:pt x="38" y="109"/>
                      <a:pt x="35" y="106"/>
                      <a:pt x="35" y="103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52" y="81"/>
                      <a:pt x="63" y="92"/>
                      <a:pt x="65" y="107"/>
                    </a:cubicBezTo>
                    <a:lnTo>
                      <a:pt x="41" y="109"/>
                    </a:lnTo>
                    <a:close/>
                    <a:moveTo>
                      <a:pt x="78" y="105"/>
                    </a:moveTo>
                    <a:cubicBezTo>
                      <a:pt x="77" y="84"/>
                      <a:pt x="60" y="67"/>
                      <a:pt x="39" y="65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68" y="54"/>
                      <a:pt x="90" y="76"/>
                      <a:pt x="92" y="104"/>
                    </a:cubicBezTo>
                    <a:lnTo>
                      <a:pt x="78" y="105"/>
                    </a:lnTo>
                    <a:close/>
                    <a:moveTo>
                      <a:pt x="106" y="103"/>
                    </a:moveTo>
                    <a:cubicBezTo>
                      <a:pt x="103" y="68"/>
                      <a:pt x="76" y="41"/>
                      <a:pt x="41" y="38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84" y="28"/>
                      <a:pt x="116" y="60"/>
                      <a:pt x="120" y="101"/>
                    </a:cubicBezTo>
                    <a:lnTo>
                      <a:pt x="106" y="1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833502" y="3304963"/>
            <a:ext cx="3177779" cy="10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招标文件不得设置高于项目总投资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20%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以上的企业注册资本金、净资产、自有资产、银行授信额度等限制、排斥潜在投标人或者投标人的不合理条件。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30"/>
          <p:cNvSpPr>
            <a:spLocks noChangeArrowheads="1"/>
          </p:cNvSpPr>
          <p:nvPr/>
        </p:nvSpPr>
        <p:spPr bwMode="auto">
          <a:xfrm>
            <a:off x="5135346" y="3319919"/>
            <a:ext cx="3532665" cy="55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将大、中型项目的项目经理业绩有效期由近三年调整为近五年。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  <p:bldP spid="16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1"/>
          <p:cNvSpPr txBox="1"/>
          <p:nvPr/>
        </p:nvSpPr>
        <p:spPr>
          <a:xfrm>
            <a:off x="2382549" y="1502366"/>
            <a:ext cx="61789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第二部分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1" indent="0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rgbClr val="26AADB"/>
                </a:solidFill>
                <a:latin typeface="微软雅黑"/>
                <a:ea typeface="微软雅黑"/>
              </a:rPr>
              <a:t>创新监管方式，打造诚信招标投标市场秩序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2222891" y="1273783"/>
            <a:ext cx="0" cy="1924424"/>
          </a:xfrm>
          <a:prstGeom prst="line">
            <a:avLst/>
          </a:prstGeom>
          <a:noFill/>
          <a:ln w="12700" cap="flat" cmpd="sng" algn="ctr">
            <a:solidFill>
              <a:srgbClr val="080808"/>
            </a:solidFill>
            <a:prstDash val="dash"/>
          </a:ln>
          <a:effectLst/>
        </p:spPr>
      </p:cxnSp>
      <p:sp>
        <p:nvSpPr>
          <p:cNvPr id="108" name="TextBox 13"/>
          <p:cNvSpPr txBox="1"/>
          <p:nvPr/>
        </p:nvSpPr>
        <p:spPr>
          <a:xfrm>
            <a:off x="967521" y="2943023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PART 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02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2" name="组合 108"/>
          <p:cNvGrpSpPr/>
          <p:nvPr/>
        </p:nvGrpSpPr>
        <p:grpSpPr>
          <a:xfrm>
            <a:off x="804668" y="1514894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18" name="TextBox 13"/>
          <p:cNvSpPr txBox="1"/>
          <p:nvPr/>
        </p:nvSpPr>
        <p:spPr>
          <a:xfrm>
            <a:off x="1012752" y="1747550"/>
            <a:ext cx="8411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AADB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02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26AADB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51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6"/>
          <p:cNvGrpSpPr>
            <a:grpSpLocks/>
          </p:cNvGrpSpPr>
          <p:nvPr/>
        </p:nvGrpSpPr>
        <p:grpSpPr bwMode="auto">
          <a:xfrm>
            <a:off x="4190304" y="1604223"/>
            <a:ext cx="593725" cy="593725"/>
            <a:chOff x="4589983" y="2663795"/>
            <a:chExt cx="877102" cy="877102"/>
          </a:xfrm>
        </p:grpSpPr>
        <p:grpSp>
          <p:nvGrpSpPr>
            <p:cNvPr id="7" name="组合 67"/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0" name="同心圆 7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523939" y="883241"/>
                <a:ext cx="3562221" cy="356222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grpSp>
          <p:nvGrpSpPr>
            <p:cNvPr id="8" name="组合 68"/>
            <p:cNvGrpSpPr/>
            <p:nvPr/>
          </p:nvGrpSpPr>
          <p:grpSpPr>
            <a:xfrm>
              <a:off x="4690436" y="2865050"/>
              <a:ext cx="567894" cy="535099"/>
              <a:chOff x="4832350" y="1028700"/>
              <a:chExt cx="522288" cy="492126"/>
            </a:xfrm>
            <a:solidFill>
              <a:srgbClr val="0070C0"/>
            </a:solidFill>
          </p:grpSpPr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4916488" y="1176338"/>
                <a:ext cx="306388" cy="266700"/>
              </a:xfrm>
              <a:custGeom>
                <a:avLst/>
                <a:gdLst>
                  <a:gd name="T0" fmla="*/ 14 w 81"/>
                  <a:gd name="T1" fmla="*/ 0 h 71"/>
                  <a:gd name="T2" fmla="*/ 7 w 81"/>
                  <a:gd name="T3" fmla="*/ 2 h 71"/>
                  <a:gd name="T4" fmla="*/ 28 w 81"/>
                  <a:gd name="T5" fmla="*/ 48 h 71"/>
                  <a:gd name="T6" fmla="*/ 68 w 81"/>
                  <a:gd name="T7" fmla="*/ 71 h 71"/>
                  <a:gd name="T8" fmla="*/ 74 w 81"/>
                  <a:gd name="T9" fmla="*/ 69 h 71"/>
                  <a:gd name="T10" fmla="*/ 56 w 81"/>
                  <a:gd name="T11" fmla="*/ 25 h 71"/>
                  <a:gd name="T12" fmla="*/ 53 w 81"/>
                  <a:gd name="T13" fmla="*/ 29 h 71"/>
                  <a:gd name="T14" fmla="*/ 56 w 81"/>
                  <a:gd name="T15" fmla="*/ 33 h 71"/>
                  <a:gd name="T16" fmla="*/ 57 w 81"/>
                  <a:gd name="T17" fmla="*/ 34 h 71"/>
                  <a:gd name="T18" fmla="*/ 57 w 81"/>
                  <a:gd name="T19" fmla="*/ 34 h 71"/>
                  <a:gd name="T20" fmla="*/ 65 w 81"/>
                  <a:gd name="T21" fmla="*/ 60 h 71"/>
                  <a:gd name="T22" fmla="*/ 60 w 81"/>
                  <a:gd name="T23" fmla="*/ 62 h 71"/>
                  <a:gd name="T24" fmla="*/ 32 w 81"/>
                  <a:gd name="T25" fmla="*/ 45 h 71"/>
                  <a:gd name="T26" fmla="*/ 16 w 81"/>
                  <a:gd name="T27" fmla="*/ 11 h 71"/>
                  <a:gd name="T28" fmla="*/ 21 w 81"/>
                  <a:gd name="T29" fmla="*/ 9 h 71"/>
                  <a:gd name="T30" fmla="*/ 43 w 81"/>
                  <a:gd name="T31" fmla="*/ 20 h 71"/>
                  <a:gd name="T32" fmla="*/ 43 w 81"/>
                  <a:gd name="T33" fmla="*/ 19 h 71"/>
                  <a:gd name="T34" fmla="*/ 43 w 81"/>
                  <a:gd name="T35" fmla="*/ 20 h 71"/>
                  <a:gd name="T36" fmla="*/ 48 w 81"/>
                  <a:gd name="T37" fmla="*/ 24 h 71"/>
                  <a:gd name="T38" fmla="*/ 51 w 81"/>
                  <a:gd name="T39" fmla="*/ 20 h 71"/>
                  <a:gd name="T40" fmla="*/ 14 w 81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71">
                    <a:moveTo>
                      <a:pt x="14" y="0"/>
                    </a:moveTo>
                    <a:cubicBezTo>
                      <a:pt x="11" y="0"/>
                      <a:pt x="9" y="0"/>
                      <a:pt x="7" y="2"/>
                    </a:cubicBezTo>
                    <a:cubicBezTo>
                      <a:pt x="0" y="9"/>
                      <a:pt x="10" y="30"/>
                      <a:pt x="28" y="48"/>
                    </a:cubicBezTo>
                    <a:cubicBezTo>
                      <a:pt x="42" y="63"/>
                      <a:pt x="58" y="71"/>
                      <a:pt x="68" y="71"/>
                    </a:cubicBezTo>
                    <a:cubicBezTo>
                      <a:pt x="70" y="71"/>
                      <a:pt x="73" y="71"/>
                      <a:pt x="74" y="69"/>
                    </a:cubicBezTo>
                    <a:cubicBezTo>
                      <a:pt x="81" y="62"/>
                      <a:pt x="73" y="43"/>
                      <a:pt x="56" y="25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0"/>
                      <a:pt x="55" y="32"/>
                      <a:pt x="56" y="33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66" y="45"/>
                      <a:pt x="70" y="56"/>
                      <a:pt x="65" y="60"/>
                    </a:cubicBezTo>
                    <a:cubicBezTo>
                      <a:pt x="64" y="61"/>
                      <a:pt x="62" y="62"/>
                      <a:pt x="60" y="62"/>
                    </a:cubicBezTo>
                    <a:cubicBezTo>
                      <a:pt x="53" y="62"/>
                      <a:pt x="42" y="55"/>
                      <a:pt x="32" y="45"/>
                    </a:cubicBezTo>
                    <a:cubicBezTo>
                      <a:pt x="18" y="31"/>
                      <a:pt x="11" y="16"/>
                      <a:pt x="16" y="11"/>
                    </a:cubicBezTo>
                    <a:cubicBezTo>
                      <a:pt x="18" y="10"/>
                      <a:pt x="19" y="9"/>
                      <a:pt x="21" y="9"/>
                    </a:cubicBezTo>
                    <a:cubicBezTo>
                      <a:pt x="27" y="9"/>
                      <a:pt x="35" y="13"/>
                      <a:pt x="43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5" y="21"/>
                      <a:pt x="46" y="23"/>
                      <a:pt x="48" y="24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37" y="8"/>
                      <a:pt x="23" y="0"/>
                      <a:pt x="14" y="0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/>
            </p:nvSpPr>
            <p:spPr bwMode="auto">
              <a:xfrm>
                <a:off x="4832350" y="1141413"/>
                <a:ext cx="404813" cy="379413"/>
              </a:xfrm>
              <a:custGeom>
                <a:avLst/>
                <a:gdLst>
                  <a:gd name="T0" fmla="*/ 12 w 107"/>
                  <a:gd name="T1" fmla="*/ 0 h 101"/>
                  <a:gd name="T2" fmla="*/ 10 w 107"/>
                  <a:gd name="T3" fmla="*/ 1 h 101"/>
                  <a:gd name="T4" fmla="*/ 40 w 107"/>
                  <a:gd name="T5" fmla="*/ 68 h 101"/>
                  <a:gd name="T6" fmla="*/ 96 w 107"/>
                  <a:gd name="T7" fmla="*/ 101 h 101"/>
                  <a:gd name="T8" fmla="*/ 106 w 107"/>
                  <a:gd name="T9" fmla="*/ 97 h 101"/>
                  <a:gd name="T10" fmla="*/ 107 w 107"/>
                  <a:gd name="T11" fmla="*/ 96 h 101"/>
                  <a:gd name="T12" fmla="*/ 99 w 107"/>
                  <a:gd name="T13" fmla="*/ 98 h 101"/>
                  <a:gd name="T14" fmla="*/ 43 w 107"/>
                  <a:gd name="T15" fmla="*/ 65 h 101"/>
                  <a:gd name="T16" fmla="*/ 12 w 10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1">
                    <a:moveTo>
                      <a:pt x="12" y="0"/>
                    </a:moveTo>
                    <a:cubicBezTo>
                      <a:pt x="11" y="1"/>
                      <a:pt x="11" y="1"/>
                      <a:pt x="10" y="1"/>
                    </a:cubicBezTo>
                    <a:cubicBezTo>
                      <a:pt x="0" y="11"/>
                      <a:pt x="13" y="41"/>
                      <a:pt x="40" y="68"/>
                    </a:cubicBezTo>
                    <a:cubicBezTo>
                      <a:pt x="60" y="88"/>
                      <a:pt x="83" y="101"/>
                      <a:pt x="96" y="101"/>
                    </a:cubicBezTo>
                    <a:cubicBezTo>
                      <a:pt x="100" y="101"/>
                      <a:pt x="104" y="100"/>
                      <a:pt x="106" y="97"/>
                    </a:cubicBezTo>
                    <a:cubicBezTo>
                      <a:pt x="106" y="97"/>
                      <a:pt x="107" y="96"/>
                      <a:pt x="107" y="96"/>
                    </a:cubicBezTo>
                    <a:cubicBezTo>
                      <a:pt x="105" y="97"/>
                      <a:pt x="102" y="98"/>
                      <a:pt x="99" y="98"/>
                    </a:cubicBezTo>
                    <a:cubicBezTo>
                      <a:pt x="86" y="98"/>
                      <a:pt x="63" y="85"/>
                      <a:pt x="43" y="65"/>
                    </a:cubicBezTo>
                    <a:cubicBezTo>
                      <a:pt x="18" y="39"/>
                      <a:pt x="4" y="11"/>
                      <a:pt x="12" y="0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>
                <a:off x="4848222" y="1119188"/>
                <a:ext cx="438150" cy="384175"/>
              </a:xfrm>
              <a:custGeom>
                <a:avLst/>
                <a:gdLst>
                  <a:gd name="T0" fmla="*/ 20 w 116"/>
                  <a:gd name="T1" fmla="*/ 0 h 102"/>
                  <a:gd name="T2" fmla="*/ 10 w 116"/>
                  <a:gd name="T3" fmla="*/ 3 h 102"/>
                  <a:gd name="T4" fmla="*/ 40 w 116"/>
                  <a:gd name="T5" fmla="*/ 69 h 102"/>
                  <a:gd name="T6" fmla="*/ 97 w 116"/>
                  <a:gd name="T7" fmla="*/ 102 h 102"/>
                  <a:gd name="T8" fmla="*/ 106 w 116"/>
                  <a:gd name="T9" fmla="*/ 99 h 102"/>
                  <a:gd name="T10" fmla="*/ 79 w 116"/>
                  <a:gd name="T11" fmla="*/ 35 h 102"/>
                  <a:gd name="T12" fmla="*/ 75 w 116"/>
                  <a:gd name="T13" fmla="*/ 39 h 102"/>
                  <a:gd name="T14" fmla="*/ 97 w 116"/>
                  <a:gd name="T15" fmla="*/ 89 h 102"/>
                  <a:gd name="T16" fmla="*/ 89 w 116"/>
                  <a:gd name="T17" fmla="*/ 92 h 102"/>
                  <a:gd name="T18" fmla="*/ 44 w 116"/>
                  <a:gd name="T19" fmla="*/ 66 h 102"/>
                  <a:gd name="T20" fmla="*/ 20 w 116"/>
                  <a:gd name="T21" fmla="*/ 13 h 102"/>
                  <a:gd name="T22" fmla="*/ 28 w 116"/>
                  <a:gd name="T23" fmla="*/ 10 h 102"/>
                  <a:gd name="T24" fmla="*/ 70 w 116"/>
                  <a:gd name="T25" fmla="*/ 34 h 102"/>
                  <a:gd name="T26" fmla="*/ 74 w 116"/>
                  <a:gd name="T27" fmla="*/ 30 h 102"/>
                  <a:gd name="T28" fmla="*/ 20 w 116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102">
                    <a:moveTo>
                      <a:pt x="20" y="0"/>
                    </a:moveTo>
                    <a:cubicBezTo>
                      <a:pt x="16" y="0"/>
                      <a:pt x="13" y="1"/>
                      <a:pt x="10" y="3"/>
                    </a:cubicBezTo>
                    <a:cubicBezTo>
                      <a:pt x="0" y="13"/>
                      <a:pt x="14" y="43"/>
                      <a:pt x="40" y="69"/>
                    </a:cubicBezTo>
                    <a:cubicBezTo>
                      <a:pt x="61" y="90"/>
                      <a:pt x="83" y="102"/>
                      <a:pt x="97" y="102"/>
                    </a:cubicBezTo>
                    <a:cubicBezTo>
                      <a:pt x="101" y="102"/>
                      <a:pt x="104" y="101"/>
                      <a:pt x="106" y="99"/>
                    </a:cubicBezTo>
                    <a:cubicBezTo>
                      <a:pt x="116" y="89"/>
                      <a:pt x="104" y="61"/>
                      <a:pt x="79" y="35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95" y="59"/>
                      <a:pt x="104" y="82"/>
                      <a:pt x="97" y="89"/>
                    </a:cubicBezTo>
                    <a:cubicBezTo>
                      <a:pt x="95" y="91"/>
                      <a:pt x="92" y="92"/>
                      <a:pt x="89" y="92"/>
                    </a:cubicBezTo>
                    <a:cubicBezTo>
                      <a:pt x="78" y="92"/>
                      <a:pt x="60" y="82"/>
                      <a:pt x="44" y="66"/>
                    </a:cubicBezTo>
                    <a:cubicBezTo>
                      <a:pt x="23" y="44"/>
                      <a:pt x="12" y="21"/>
                      <a:pt x="20" y="13"/>
                    </a:cubicBezTo>
                    <a:cubicBezTo>
                      <a:pt x="22" y="11"/>
                      <a:pt x="24" y="10"/>
                      <a:pt x="28" y="10"/>
                    </a:cubicBezTo>
                    <a:cubicBezTo>
                      <a:pt x="38" y="10"/>
                      <a:pt x="55" y="19"/>
                      <a:pt x="70" y="3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54" y="11"/>
                      <a:pt x="33" y="0"/>
                      <a:pt x="20" y="0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/>
            </p:nvSpPr>
            <p:spPr bwMode="auto">
              <a:xfrm>
                <a:off x="4987925" y="1235075"/>
                <a:ext cx="166688" cy="147638"/>
              </a:xfrm>
              <a:custGeom>
                <a:avLst/>
                <a:gdLst>
                  <a:gd name="T0" fmla="*/ 8 w 44"/>
                  <a:gd name="T1" fmla="*/ 0 h 39"/>
                  <a:gd name="T2" fmla="*/ 4 w 44"/>
                  <a:gd name="T3" fmla="*/ 1 h 39"/>
                  <a:gd name="T4" fmla="*/ 15 w 44"/>
                  <a:gd name="T5" fmla="*/ 26 h 39"/>
                  <a:gd name="T6" fmla="*/ 37 w 44"/>
                  <a:gd name="T7" fmla="*/ 39 h 39"/>
                  <a:gd name="T8" fmla="*/ 41 w 44"/>
                  <a:gd name="T9" fmla="*/ 37 h 39"/>
                  <a:gd name="T10" fmla="*/ 35 w 44"/>
                  <a:gd name="T11" fmla="*/ 19 h 39"/>
                  <a:gd name="T12" fmla="*/ 25 w 44"/>
                  <a:gd name="T13" fmla="*/ 22 h 39"/>
                  <a:gd name="T14" fmla="*/ 20 w 44"/>
                  <a:gd name="T15" fmla="*/ 17 h 39"/>
                  <a:gd name="T16" fmla="*/ 23 w 44"/>
                  <a:gd name="T17" fmla="*/ 7 h 39"/>
                  <a:gd name="T18" fmla="*/ 8 w 44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9">
                    <a:moveTo>
                      <a:pt x="8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0" y="5"/>
                      <a:pt x="5" y="16"/>
                      <a:pt x="15" y="26"/>
                    </a:cubicBezTo>
                    <a:cubicBezTo>
                      <a:pt x="23" y="34"/>
                      <a:pt x="32" y="39"/>
                      <a:pt x="37" y="39"/>
                    </a:cubicBezTo>
                    <a:cubicBezTo>
                      <a:pt x="38" y="39"/>
                      <a:pt x="40" y="38"/>
                      <a:pt x="41" y="37"/>
                    </a:cubicBezTo>
                    <a:cubicBezTo>
                      <a:pt x="44" y="34"/>
                      <a:pt x="41" y="27"/>
                      <a:pt x="35" y="1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7" y="2"/>
                      <a:pt x="11" y="0"/>
                      <a:pt x="8" y="0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8" name="Freeform 23"/>
              <p:cNvSpPr>
                <a:spLocks/>
              </p:cNvSpPr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9" name="Freeform 24"/>
              <p:cNvSpPr>
                <a:spLocks/>
              </p:cNvSpPr>
              <p:nvPr/>
            </p:nvSpPr>
            <p:spPr bwMode="auto">
              <a:xfrm>
                <a:off x="5067297" y="1055688"/>
                <a:ext cx="261939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" name="组合 81"/>
          <p:cNvGrpSpPr>
            <a:grpSpLocks/>
          </p:cNvGrpSpPr>
          <p:nvPr/>
        </p:nvGrpSpPr>
        <p:grpSpPr bwMode="auto">
          <a:xfrm>
            <a:off x="4146463" y="2527149"/>
            <a:ext cx="593725" cy="593725"/>
            <a:chOff x="4692046" y="3749516"/>
            <a:chExt cx="877102" cy="877102"/>
          </a:xfrm>
        </p:grpSpPr>
        <p:grpSp>
          <p:nvGrpSpPr>
            <p:cNvPr id="10" name="组合 82"/>
            <p:cNvGrpSpPr/>
            <p:nvPr/>
          </p:nvGrpSpPr>
          <p:grpSpPr>
            <a:xfrm>
              <a:off x="4692046" y="3749516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3" name="同心圆 10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grpSp>
          <p:nvGrpSpPr>
            <p:cNvPr id="11" name="组合 83"/>
            <p:cNvGrpSpPr/>
            <p:nvPr/>
          </p:nvGrpSpPr>
          <p:grpSpPr>
            <a:xfrm>
              <a:off x="4853377" y="3997905"/>
              <a:ext cx="554441" cy="377594"/>
              <a:chOff x="4156075" y="2292350"/>
              <a:chExt cx="552450" cy="376238"/>
            </a:xfrm>
            <a:solidFill>
              <a:srgbClr val="0070C0"/>
            </a:solidFill>
          </p:grpSpPr>
          <p:sp>
            <p:nvSpPr>
              <p:cNvPr id="85" name="Freeform 27"/>
              <p:cNvSpPr>
                <a:spLocks/>
              </p:cNvSpPr>
              <p:nvPr/>
            </p:nvSpPr>
            <p:spPr bwMode="auto">
              <a:xfrm>
                <a:off x="4352925" y="2292350"/>
                <a:ext cx="158750" cy="161925"/>
              </a:xfrm>
              <a:custGeom>
                <a:avLst/>
                <a:gdLst>
                  <a:gd name="T0" fmla="*/ 21 w 42"/>
                  <a:gd name="T1" fmla="*/ 0 h 43"/>
                  <a:gd name="T2" fmla="*/ 0 w 42"/>
                  <a:gd name="T3" fmla="*/ 22 h 43"/>
                  <a:gd name="T4" fmla="*/ 21 w 42"/>
                  <a:gd name="T5" fmla="*/ 43 h 43"/>
                  <a:gd name="T6" fmla="*/ 21 w 42"/>
                  <a:gd name="T7" fmla="*/ 43 h 43"/>
                  <a:gd name="T8" fmla="*/ 42 w 42"/>
                  <a:gd name="T9" fmla="*/ 22 h 43"/>
                  <a:gd name="T10" fmla="*/ 21 w 42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3">
                    <a:moveTo>
                      <a:pt x="21" y="0"/>
                    </a:moveTo>
                    <a:cubicBezTo>
                      <a:pt x="9" y="0"/>
                      <a:pt x="0" y="10"/>
                      <a:pt x="0" y="22"/>
                    </a:cubicBezTo>
                    <a:cubicBezTo>
                      <a:pt x="0" y="33"/>
                      <a:pt x="9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33" y="43"/>
                      <a:pt x="42" y="33"/>
                      <a:pt x="42" y="22"/>
                    </a:cubicBezTo>
                    <a:cubicBezTo>
                      <a:pt x="42" y="10"/>
                      <a:pt x="33" y="0"/>
                      <a:pt x="21" y="0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6" name="Freeform 28"/>
              <p:cNvSpPr>
                <a:spLocks/>
              </p:cNvSpPr>
              <p:nvPr/>
            </p:nvSpPr>
            <p:spPr bwMode="auto">
              <a:xfrm>
                <a:off x="4284663" y="2462213"/>
                <a:ext cx="295275" cy="206375"/>
              </a:xfrm>
              <a:custGeom>
                <a:avLst/>
                <a:gdLst>
                  <a:gd name="T0" fmla="*/ 55 w 78"/>
                  <a:gd name="T1" fmla="*/ 0 h 55"/>
                  <a:gd name="T2" fmla="*/ 39 w 78"/>
                  <a:gd name="T3" fmla="*/ 45 h 55"/>
                  <a:gd name="T4" fmla="*/ 23 w 78"/>
                  <a:gd name="T5" fmla="*/ 0 h 55"/>
                  <a:gd name="T6" fmla="*/ 0 w 78"/>
                  <a:gd name="T7" fmla="*/ 33 h 55"/>
                  <a:gd name="T8" fmla="*/ 0 w 78"/>
                  <a:gd name="T9" fmla="*/ 34 h 55"/>
                  <a:gd name="T10" fmla="*/ 0 w 78"/>
                  <a:gd name="T11" fmla="*/ 35 h 55"/>
                  <a:gd name="T12" fmla="*/ 39 w 78"/>
                  <a:gd name="T13" fmla="*/ 55 h 55"/>
                  <a:gd name="T14" fmla="*/ 78 w 78"/>
                  <a:gd name="T15" fmla="*/ 35 h 55"/>
                  <a:gd name="T16" fmla="*/ 78 w 78"/>
                  <a:gd name="T17" fmla="*/ 34 h 55"/>
                  <a:gd name="T18" fmla="*/ 78 w 78"/>
                  <a:gd name="T19" fmla="*/ 33 h 55"/>
                  <a:gd name="T20" fmla="*/ 55 w 78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5">
                    <a:moveTo>
                      <a:pt x="55" y="0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6"/>
                      <a:pt x="1" y="19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44"/>
                      <a:pt x="18" y="55"/>
                      <a:pt x="39" y="55"/>
                    </a:cubicBezTo>
                    <a:cubicBezTo>
                      <a:pt x="60" y="55"/>
                      <a:pt x="77" y="44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19"/>
                      <a:pt x="68" y="6"/>
                      <a:pt x="55" y="0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7" name="Freeform 29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8" name="Freeform 30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9" name="Freeform 31"/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0" name="Freeform 32"/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1" name="Oval 33"/>
              <p:cNvSpPr>
                <a:spLocks noChangeArrowheads="1"/>
              </p:cNvSpPr>
              <p:nvPr/>
            </p:nvSpPr>
            <p:spPr bwMode="auto">
              <a:xfrm>
                <a:off x="4205288" y="2333625"/>
                <a:ext cx="115888" cy="1206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2" name="Freeform 34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3" name="Freeform 35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4" name="Freeform 36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5" name="Freeform 37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6" name="Oval 38"/>
              <p:cNvSpPr>
                <a:spLocks noChangeArrowheads="1"/>
              </p:cNvSpPr>
              <p:nvPr/>
            </p:nvSpPr>
            <p:spPr bwMode="auto">
              <a:xfrm>
                <a:off x="4541838" y="2333625"/>
                <a:ext cx="117475" cy="1206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7" name="Freeform 39"/>
              <p:cNvSpPr>
                <a:spLocks/>
              </p:cNvSpPr>
              <p:nvPr/>
            </p:nvSpPr>
            <p:spPr bwMode="auto">
              <a:xfrm>
                <a:off x="4530725" y="2457450"/>
                <a:ext cx="177800" cy="150813"/>
              </a:xfrm>
              <a:custGeom>
                <a:avLst/>
                <a:gdLst>
                  <a:gd name="T0" fmla="*/ 30 w 47"/>
                  <a:gd name="T1" fmla="*/ 0 h 40"/>
                  <a:gd name="T2" fmla="*/ 19 w 47"/>
                  <a:gd name="T3" fmla="*/ 33 h 40"/>
                  <a:gd name="T4" fmla="*/ 7 w 47"/>
                  <a:gd name="T5" fmla="*/ 0 h 40"/>
                  <a:gd name="T6" fmla="*/ 0 w 47"/>
                  <a:gd name="T7" fmla="*/ 5 h 40"/>
                  <a:gd name="T8" fmla="*/ 15 w 47"/>
                  <a:gd name="T9" fmla="*/ 34 h 40"/>
                  <a:gd name="T10" fmla="*/ 15 w 47"/>
                  <a:gd name="T11" fmla="*/ 35 h 40"/>
                  <a:gd name="T12" fmla="*/ 15 w 47"/>
                  <a:gd name="T13" fmla="*/ 36 h 40"/>
                  <a:gd name="T14" fmla="*/ 15 w 47"/>
                  <a:gd name="T15" fmla="*/ 36 h 40"/>
                  <a:gd name="T16" fmla="*/ 14 w 47"/>
                  <a:gd name="T17" fmla="*/ 40 h 40"/>
                  <a:gd name="T18" fmla="*/ 19 w 47"/>
                  <a:gd name="T19" fmla="*/ 40 h 40"/>
                  <a:gd name="T20" fmla="*/ 47 w 47"/>
                  <a:gd name="T21" fmla="*/ 25 h 40"/>
                  <a:gd name="T22" fmla="*/ 47 w 47"/>
                  <a:gd name="T23" fmla="*/ 25 h 40"/>
                  <a:gd name="T24" fmla="*/ 47 w 47"/>
                  <a:gd name="T25" fmla="*/ 25 h 40"/>
                  <a:gd name="T26" fmla="*/ 30 w 47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0">
                    <a:moveTo>
                      <a:pt x="30" y="0"/>
                    </a:moveTo>
                    <a:cubicBezTo>
                      <a:pt x="19" y="33"/>
                      <a:pt x="19" y="33"/>
                      <a:pt x="19" y="3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3"/>
                      <a:pt x="0" y="5"/>
                    </a:cubicBezTo>
                    <a:cubicBezTo>
                      <a:pt x="8" y="12"/>
                      <a:pt x="14" y="23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4" y="38"/>
                      <a:pt x="14" y="40"/>
                    </a:cubicBezTo>
                    <a:cubicBezTo>
                      <a:pt x="15" y="40"/>
                      <a:pt x="17" y="40"/>
                      <a:pt x="19" y="40"/>
                    </a:cubicBezTo>
                    <a:cubicBezTo>
                      <a:pt x="34" y="40"/>
                      <a:pt x="46" y="32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14"/>
                      <a:pt x="40" y="5"/>
                      <a:pt x="30" y="0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8" name="Freeform 40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9" name="Freeform 41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0" name="Freeform 42"/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1" name="Freeform 43"/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2" name="Freeform 44"/>
              <p:cNvSpPr>
                <a:spLocks/>
              </p:cNvSpPr>
              <p:nvPr/>
            </p:nvSpPr>
            <p:spPr bwMode="auto">
              <a:xfrm>
                <a:off x="4156075" y="2457450"/>
                <a:ext cx="177800" cy="150813"/>
              </a:xfrm>
              <a:custGeom>
                <a:avLst/>
                <a:gdLst>
                  <a:gd name="T0" fmla="*/ 40 w 47"/>
                  <a:gd name="T1" fmla="*/ 0 h 40"/>
                  <a:gd name="T2" fmla="*/ 28 w 47"/>
                  <a:gd name="T3" fmla="*/ 33 h 40"/>
                  <a:gd name="T4" fmla="*/ 17 w 47"/>
                  <a:gd name="T5" fmla="*/ 0 h 40"/>
                  <a:gd name="T6" fmla="*/ 0 w 47"/>
                  <a:gd name="T7" fmla="*/ 25 h 40"/>
                  <a:gd name="T8" fmla="*/ 0 w 47"/>
                  <a:gd name="T9" fmla="*/ 25 h 40"/>
                  <a:gd name="T10" fmla="*/ 0 w 47"/>
                  <a:gd name="T11" fmla="*/ 25 h 40"/>
                  <a:gd name="T12" fmla="*/ 28 w 47"/>
                  <a:gd name="T13" fmla="*/ 40 h 40"/>
                  <a:gd name="T14" fmla="*/ 33 w 47"/>
                  <a:gd name="T15" fmla="*/ 40 h 40"/>
                  <a:gd name="T16" fmla="*/ 32 w 47"/>
                  <a:gd name="T17" fmla="*/ 36 h 40"/>
                  <a:gd name="T18" fmla="*/ 32 w 47"/>
                  <a:gd name="T19" fmla="*/ 36 h 40"/>
                  <a:gd name="T20" fmla="*/ 32 w 47"/>
                  <a:gd name="T21" fmla="*/ 35 h 40"/>
                  <a:gd name="T22" fmla="*/ 32 w 47"/>
                  <a:gd name="T23" fmla="*/ 34 h 40"/>
                  <a:gd name="T24" fmla="*/ 39 w 47"/>
                  <a:gd name="T25" fmla="*/ 13 h 40"/>
                  <a:gd name="T26" fmla="*/ 47 w 47"/>
                  <a:gd name="T27" fmla="*/ 5 h 40"/>
                  <a:gd name="T28" fmla="*/ 40 w 4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40" y="0"/>
                    </a:moveTo>
                    <a:cubicBezTo>
                      <a:pt x="28" y="33"/>
                      <a:pt x="28" y="33"/>
                      <a:pt x="28" y="3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5"/>
                      <a:pt x="1" y="1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13" y="40"/>
                      <a:pt x="28" y="40"/>
                    </a:cubicBezTo>
                    <a:cubicBezTo>
                      <a:pt x="30" y="40"/>
                      <a:pt x="32" y="40"/>
                      <a:pt x="33" y="40"/>
                    </a:cubicBezTo>
                    <a:cubicBezTo>
                      <a:pt x="33" y="38"/>
                      <a:pt x="32" y="37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4"/>
                    </a:cubicBezTo>
                    <a:cubicBezTo>
                      <a:pt x="33" y="27"/>
                      <a:pt x="35" y="20"/>
                      <a:pt x="39" y="13"/>
                    </a:cubicBezTo>
                    <a:cubicBezTo>
                      <a:pt x="42" y="10"/>
                      <a:pt x="44" y="7"/>
                      <a:pt x="47" y="5"/>
                    </a:cubicBezTo>
                    <a:cubicBezTo>
                      <a:pt x="45" y="3"/>
                      <a:pt x="43" y="1"/>
                      <a:pt x="40" y="0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2" name="组合 104"/>
          <p:cNvGrpSpPr>
            <a:grpSpLocks/>
          </p:cNvGrpSpPr>
          <p:nvPr/>
        </p:nvGrpSpPr>
        <p:grpSpPr bwMode="auto">
          <a:xfrm>
            <a:off x="4165252" y="3607822"/>
            <a:ext cx="593725" cy="593725"/>
            <a:chOff x="5276799" y="5817699"/>
            <a:chExt cx="877102" cy="877102"/>
          </a:xfrm>
        </p:grpSpPr>
        <p:grpSp>
          <p:nvGrpSpPr>
            <p:cNvPr id="13" name="组合 105"/>
            <p:cNvGrpSpPr/>
            <p:nvPr/>
          </p:nvGrpSpPr>
          <p:grpSpPr>
            <a:xfrm>
              <a:off x="5276799" y="5817699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9" name="同心圆 1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grpSp>
          <p:nvGrpSpPr>
            <p:cNvPr id="14" name="组合 106"/>
            <p:cNvGrpSpPr/>
            <p:nvPr/>
          </p:nvGrpSpPr>
          <p:grpSpPr>
            <a:xfrm>
              <a:off x="5491718" y="5999083"/>
              <a:ext cx="447265" cy="447265"/>
              <a:chOff x="4219575" y="4668838"/>
              <a:chExt cx="442913" cy="442913"/>
            </a:xfrm>
            <a:solidFill>
              <a:srgbClr val="0070C0"/>
            </a:solidFill>
          </p:grpSpPr>
          <p:sp>
            <p:nvSpPr>
              <p:cNvPr id="108" name="Freeform 5"/>
              <p:cNvSpPr>
                <a:spLocks/>
              </p:cNvSpPr>
              <p:nvPr/>
            </p:nvSpPr>
            <p:spPr bwMode="auto">
              <a:xfrm>
                <a:off x="4222750" y="4668838"/>
                <a:ext cx="368300" cy="255588"/>
              </a:xfrm>
              <a:custGeom>
                <a:avLst/>
                <a:gdLst>
                  <a:gd name="T0" fmla="*/ 95 w 97"/>
                  <a:gd name="T1" fmla="*/ 0 h 68"/>
                  <a:gd name="T2" fmla="*/ 68 w 97"/>
                  <a:gd name="T3" fmla="*/ 10 h 68"/>
                  <a:gd name="T4" fmla="*/ 79 w 97"/>
                  <a:gd name="T5" fmla="*/ 16 h 68"/>
                  <a:gd name="T6" fmla="*/ 33 w 97"/>
                  <a:gd name="T7" fmla="*/ 50 h 68"/>
                  <a:gd name="T8" fmla="*/ 5 w 97"/>
                  <a:gd name="T9" fmla="*/ 55 h 68"/>
                  <a:gd name="T10" fmla="*/ 0 w 97"/>
                  <a:gd name="T11" fmla="*/ 55 h 68"/>
                  <a:gd name="T12" fmla="*/ 0 w 97"/>
                  <a:gd name="T13" fmla="*/ 61 h 68"/>
                  <a:gd name="T14" fmla="*/ 0 w 97"/>
                  <a:gd name="T15" fmla="*/ 68 h 68"/>
                  <a:gd name="T16" fmla="*/ 5 w 97"/>
                  <a:gd name="T17" fmla="*/ 68 h 68"/>
                  <a:gd name="T18" fmla="*/ 36 w 97"/>
                  <a:gd name="T19" fmla="*/ 62 h 68"/>
                  <a:gd name="T20" fmla="*/ 68 w 97"/>
                  <a:gd name="T21" fmla="*/ 45 h 68"/>
                  <a:gd name="T22" fmla="*/ 90 w 97"/>
                  <a:gd name="T23" fmla="*/ 22 h 68"/>
                  <a:gd name="T24" fmla="*/ 97 w 97"/>
                  <a:gd name="T25" fmla="*/ 27 h 68"/>
                  <a:gd name="T26" fmla="*/ 95 w 97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68">
                    <a:moveTo>
                      <a:pt x="95" y="0"/>
                    </a:moveTo>
                    <a:cubicBezTo>
                      <a:pt x="68" y="10"/>
                      <a:pt x="68" y="10"/>
                      <a:pt x="68" y="10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68" y="32"/>
                      <a:pt x="52" y="44"/>
                      <a:pt x="33" y="50"/>
                    </a:cubicBezTo>
                    <a:cubicBezTo>
                      <a:pt x="21" y="55"/>
                      <a:pt x="10" y="55"/>
                      <a:pt x="5" y="55"/>
                    </a:cubicBezTo>
                    <a:cubicBezTo>
                      <a:pt x="2" y="55"/>
                      <a:pt x="0" y="55"/>
                      <a:pt x="0" y="55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68"/>
                      <a:pt x="2" y="68"/>
                      <a:pt x="5" y="68"/>
                    </a:cubicBezTo>
                    <a:cubicBezTo>
                      <a:pt x="11" y="68"/>
                      <a:pt x="23" y="67"/>
                      <a:pt x="36" y="62"/>
                    </a:cubicBezTo>
                    <a:cubicBezTo>
                      <a:pt x="48" y="58"/>
                      <a:pt x="59" y="53"/>
                      <a:pt x="68" y="45"/>
                    </a:cubicBezTo>
                    <a:cubicBezTo>
                      <a:pt x="76" y="39"/>
                      <a:pt x="83" y="31"/>
                      <a:pt x="90" y="22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9" name="Rectangle 6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0" name="Rectangle 7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1" name="Rectangle 8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2" name="Rectangle 9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3" name="Rectangle 10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5" name="Rectangle 12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7" name="Rectangle 13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14"/>
              <p:cNvSpPr>
                <a:spLocks/>
              </p:cNvSpPr>
              <p:nvPr/>
            </p:nvSpPr>
            <p:spPr bwMode="auto">
              <a:xfrm>
                <a:off x="4219575" y="4668838"/>
                <a:ext cx="442913" cy="442913"/>
              </a:xfrm>
              <a:custGeom>
                <a:avLst/>
                <a:gdLst>
                  <a:gd name="T0" fmla="*/ 112 w 117"/>
                  <a:gd name="T1" fmla="*/ 0 h 118"/>
                  <a:gd name="T2" fmla="*/ 112 w 117"/>
                  <a:gd name="T3" fmla="*/ 0 h 118"/>
                  <a:gd name="T4" fmla="*/ 112 w 117"/>
                  <a:gd name="T5" fmla="*/ 0 h 118"/>
                  <a:gd name="T6" fmla="*/ 109 w 117"/>
                  <a:gd name="T7" fmla="*/ 1 h 118"/>
                  <a:gd name="T8" fmla="*/ 107 w 117"/>
                  <a:gd name="T9" fmla="*/ 5 h 118"/>
                  <a:gd name="T10" fmla="*/ 111 w 117"/>
                  <a:gd name="T11" fmla="*/ 9 h 118"/>
                  <a:gd name="T12" fmla="*/ 111 w 117"/>
                  <a:gd name="T13" fmla="*/ 112 h 118"/>
                  <a:gd name="T14" fmla="*/ 10 w 117"/>
                  <a:gd name="T15" fmla="*/ 112 h 118"/>
                  <a:gd name="T16" fmla="*/ 5 w 117"/>
                  <a:gd name="T17" fmla="*/ 108 h 118"/>
                  <a:gd name="T18" fmla="*/ 0 w 117"/>
                  <a:gd name="T19" fmla="*/ 113 h 118"/>
                  <a:gd name="T20" fmla="*/ 0 w 117"/>
                  <a:gd name="T21" fmla="*/ 113 h 118"/>
                  <a:gd name="T22" fmla="*/ 5 w 117"/>
                  <a:gd name="T23" fmla="*/ 118 h 118"/>
                  <a:gd name="T24" fmla="*/ 10 w 117"/>
                  <a:gd name="T25" fmla="*/ 114 h 118"/>
                  <a:gd name="T26" fmla="*/ 113 w 117"/>
                  <a:gd name="T27" fmla="*/ 114 h 118"/>
                  <a:gd name="T28" fmla="*/ 113 w 117"/>
                  <a:gd name="T29" fmla="*/ 9 h 118"/>
                  <a:gd name="T30" fmla="*/ 117 w 117"/>
                  <a:gd name="T31" fmla="*/ 5 h 118"/>
                  <a:gd name="T32" fmla="*/ 112 w 117"/>
                  <a:gd name="T3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18">
                    <a:moveTo>
                      <a:pt x="112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0" y="0"/>
                      <a:pt x="109" y="1"/>
                    </a:cubicBezTo>
                    <a:cubicBezTo>
                      <a:pt x="108" y="2"/>
                      <a:pt x="107" y="3"/>
                      <a:pt x="107" y="5"/>
                    </a:cubicBezTo>
                    <a:cubicBezTo>
                      <a:pt x="107" y="7"/>
                      <a:pt x="109" y="9"/>
                      <a:pt x="111" y="9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0"/>
                      <a:pt x="7" y="108"/>
                      <a:pt x="5" y="108"/>
                    </a:cubicBezTo>
                    <a:cubicBezTo>
                      <a:pt x="3" y="108"/>
                      <a:pt x="0" y="110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6"/>
                      <a:pt x="3" y="118"/>
                      <a:pt x="5" y="118"/>
                    </a:cubicBezTo>
                    <a:cubicBezTo>
                      <a:pt x="7" y="118"/>
                      <a:pt x="9" y="116"/>
                      <a:pt x="10" y="114"/>
                    </a:cubicBez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5" y="9"/>
                      <a:pt x="117" y="7"/>
                      <a:pt x="117" y="5"/>
                    </a:cubicBezTo>
                    <a:cubicBezTo>
                      <a:pt x="117" y="2"/>
                      <a:pt x="115" y="0"/>
                      <a:pt x="112" y="0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22562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296" y="1250059"/>
            <a:ext cx="2777249" cy="171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297" y="3109609"/>
            <a:ext cx="2761618" cy="156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6085" y="4759522"/>
            <a:ext cx="2745023" cy="25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" name="矩形 3"/>
          <p:cNvSpPr>
            <a:spLocks noChangeArrowheads="1"/>
          </p:cNvSpPr>
          <p:nvPr/>
        </p:nvSpPr>
        <p:spPr bwMode="auto">
          <a:xfrm>
            <a:off x="4863056" y="1598373"/>
            <a:ext cx="30940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0" tIns="25715" rIns="51430" bIns="25715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ea typeface="方正小标宋简体" pitchFamily="2" charset="-122"/>
                <a:cs typeface="Arial" pitchFamily="34" charset="0"/>
              </a:rPr>
              <a:t>杜绝投标人业绩弄虚作假行为</a:t>
            </a:r>
          </a:p>
        </p:txBody>
      </p:sp>
      <p:sp>
        <p:nvSpPr>
          <p:cNvPr id="184" name="矩形 3"/>
          <p:cNvSpPr>
            <a:spLocks noChangeArrowheads="1"/>
          </p:cNvSpPr>
          <p:nvPr/>
        </p:nvSpPr>
        <p:spPr bwMode="auto">
          <a:xfrm>
            <a:off x="4875582" y="3710575"/>
            <a:ext cx="33242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0" tIns="25715" rIns="51430" bIns="25715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ea typeface="方正小标宋简体" pitchFamily="2" charset="-122"/>
                <a:cs typeface="Arial" pitchFamily="34" charset="0"/>
              </a:rPr>
              <a:t>加强招标投标市场诚信体系建设</a:t>
            </a:r>
          </a:p>
        </p:txBody>
      </p:sp>
      <p:sp>
        <p:nvSpPr>
          <p:cNvPr id="186" name="矩形 3"/>
          <p:cNvSpPr>
            <a:spLocks noChangeArrowheads="1"/>
          </p:cNvSpPr>
          <p:nvPr/>
        </p:nvSpPr>
        <p:spPr bwMode="auto">
          <a:xfrm>
            <a:off x="4865601" y="2581385"/>
            <a:ext cx="30940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0" tIns="25715" rIns="51430" bIns="25715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800" b="1" dirty="0">
                <a:solidFill>
                  <a:srgbClr val="C00000"/>
                </a:solidFill>
                <a:ea typeface="方正小标宋简体" pitchFamily="2" charset="-122"/>
                <a:cs typeface="Arial" pitchFamily="34" charset="0"/>
              </a:rPr>
              <a:t>保障招标人和守法投标人权益</a:t>
            </a:r>
          </a:p>
        </p:txBody>
      </p:sp>
      <p:grpSp>
        <p:nvGrpSpPr>
          <p:cNvPr id="15" name="组合 186"/>
          <p:cNvGrpSpPr>
            <a:grpSpLocks/>
          </p:cNvGrpSpPr>
          <p:nvPr/>
        </p:nvGrpSpPr>
        <p:grpSpPr bwMode="auto">
          <a:xfrm>
            <a:off x="4928230" y="2065207"/>
            <a:ext cx="3188635" cy="45719"/>
            <a:chOff x="6961619" y="3244400"/>
            <a:chExt cx="2476895" cy="40500"/>
          </a:xfrm>
        </p:grpSpPr>
        <p:sp>
          <p:nvSpPr>
            <p:cNvPr id="2" name="矩形 187"/>
            <p:cNvSpPr/>
            <p:nvPr/>
          </p:nvSpPr>
          <p:spPr>
            <a:xfrm>
              <a:off x="6961619" y="3244400"/>
              <a:ext cx="1339704" cy="40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" name="矩形 188"/>
            <p:cNvSpPr/>
            <p:nvPr/>
          </p:nvSpPr>
          <p:spPr>
            <a:xfrm>
              <a:off x="8335075" y="3244400"/>
              <a:ext cx="1103439" cy="405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" name="组合 186"/>
          <p:cNvGrpSpPr>
            <a:grpSpLocks/>
          </p:cNvGrpSpPr>
          <p:nvPr/>
        </p:nvGrpSpPr>
        <p:grpSpPr bwMode="auto">
          <a:xfrm>
            <a:off x="4928230" y="3016902"/>
            <a:ext cx="3188635" cy="51974"/>
            <a:chOff x="6961619" y="3244400"/>
            <a:chExt cx="2476895" cy="40500"/>
          </a:xfrm>
        </p:grpSpPr>
        <p:sp>
          <p:nvSpPr>
            <p:cNvPr id="5" name="矩形 187"/>
            <p:cNvSpPr/>
            <p:nvPr/>
          </p:nvSpPr>
          <p:spPr>
            <a:xfrm>
              <a:off x="6961619" y="3244400"/>
              <a:ext cx="1339704" cy="40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" name="矩形 188"/>
            <p:cNvSpPr/>
            <p:nvPr/>
          </p:nvSpPr>
          <p:spPr>
            <a:xfrm>
              <a:off x="8335075" y="3244400"/>
              <a:ext cx="1103439" cy="405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7" name="组合 186"/>
          <p:cNvGrpSpPr>
            <a:grpSpLocks/>
          </p:cNvGrpSpPr>
          <p:nvPr/>
        </p:nvGrpSpPr>
        <p:grpSpPr bwMode="auto">
          <a:xfrm>
            <a:off x="4909443" y="4133568"/>
            <a:ext cx="3301369" cy="45719"/>
            <a:chOff x="6961619" y="3244400"/>
            <a:chExt cx="2476895" cy="40500"/>
          </a:xfrm>
        </p:grpSpPr>
        <p:sp>
          <p:nvSpPr>
            <p:cNvPr id="188" name="矩形 187"/>
            <p:cNvSpPr/>
            <p:nvPr/>
          </p:nvSpPr>
          <p:spPr>
            <a:xfrm>
              <a:off x="6961619" y="3244400"/>
              <a:ext cx="1340204" cy="40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8335327" y="3244400"/>
              <a:ext cx="1103187" cy="405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14" name="组合 6"/>
          <p:cNvGrpSpPr>
            <a:grpSpLocks/>
          </p:cNvGrpSpPr>
          <p:nvPr/>
        </p:nvGrpSpPr>
        <p:grpSpPr bwMode="auto">
          <a:xfrm>
            <a:off x="3870542" y="347663"/>
            <a:ext cx="5273457" cy="353796"/>
            <a:chOff x="3678228" y="463550"/>
            <a:chExt cx="8513772" cy="488950"/>
          </a:xfrm>
        </p:grpSpPr>
        <p:sp>
          <p:nvSpPr>
            <p:cNvPr id="115" name="矩形 114"/>
            <p:cNvSpPr/>
            <p:nvPr/>
          </p:nvSpPr>
          <p:spPr>
            <a:xfrm>
              <a:off x="3678228" y="463550"/>
              <a:ext cx="8513772" cy="4889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6" name="矩形 19"/>
            <p:cNvSpPr>
              <a:spLocks noChangeArrowheads="1"/>
            </p:cNvSpPr>
            <p:nvPr/>
          </p:nvSpPr>
          <p:spPr bwMode="auto">
            <a:xfrm>
              <a:off x="4887114" y="529201"/>
              <a:ext cx="7304886" cy="414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加强投标业绩认定管理，杜绝投标企业业绩弄虚作假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7" name="组合 12"/>
          <p:cNvGrpSpPr>
            <a:grpSpLocks/>
          </p:cNvGrpSpPr>
          <p:nvPr/>
        </p:nvGrpSpPr>
        <p:grpSpPr bwMode="auto">
          <a:xfrm>
            <a:off x="-1" y="264597"/>
            <a:ext cx="4196219" cy="461913"/>
            <a:chOff x="-1" y="366389"/>
            <a:chExt cx="5535836" cy="616224"/>
          </a:xfrm>
        </p:grpSpPr>
        <p:sp>
          <p:nvSpPr>
            <p:cNvPr id="118" name="梯形 117"/>
            <p:cNvSpPr/>
            <p:nvPr/>
          </p:nvSpPr>
          <p:spPr>
            <a:xfrm>
              <a:off x="206350" y="371154"/>
              <a:ext cx="922227" cy="247787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19" name="矩形 2"/>
            <p:cNvSpPr/>
            <p:nvPr/>
          </p:nvSpPr>
          <p:spPr>
            <a:xfrm>
              <a:off x="-1" y="446568"/>
              <a:ext cx="5535836" cy="536045"/>
            </a:xfrm>
            <a:custGeom>
              <a:avLst/>
              <a:gdLst>
                <a:gd name="connsiteX0" fmla="*/ 0 w 6877050"/>
                <a:gd name="connsiteY0" fmla="*/ 0 h 783320"/>
                <a:gd name="connsiteX1" fmla="*/ 6877050 w 6877050"/>
                <a:gd name="connsiteY1" fmla="*/ 0 h 783320"/>
                <a:gd name="connsiteX2" fmla="*/ 6877050 w 6877050"/>
                <a:gd name="connsiteY2" fmla="*/ 783320 h 783320"/>
                <a:gd name="connsiteX3" fmla="*/ 0 w 6877050"/>
                <a:gd name="connsiteY3" fmla="*/ 783320 h 783320"/>
                <a:gd name="connsiteX4" fmla="*/ 0 w 6877050"/>
                <a:gd name="connsiteY4" fmla="*/ 0 h 783320"/>
                <a:gd name="connsiteX0-1" fmla="*/ 0 w 6877050"/>
                <a:gd name="connsiteY0-2" fmla="*/ 0 h 784750"/>
                <a:gd name="connsiteX1-3" fmla="*/ 6877050 w 6877050"/>
                <a:gd name="connsiteY1-4" fmla="*/ 0 h 784750"/>
                <a:gd name="connsiteX2-5" fmla="*/ 6877050 w 6877050"/>
                <a:gd name="connsiteY2-6" fmla="*/ 783320 h 784750"/>
                <a:gd name="connsiteX3-7" fmla="*/ 6505575 w 6877050"/>
                <a:gd name="connsiteY3-8" fmla="*/ 784750 h 784750"/>
                <a:gd name="connsiteX4-9" fmla="*/ 0 w 6877050"/>
                <a:gd name="connsiteY4-10" fmla="*/ 783320 h 784750"/>
                <a:gd name="connsiteX5" fmla="*/ 0 w 6877050"/>
                <a:gd name="connsiteY5" fmla="*/ 0 h 784750"/>
                <a:gd name="connsiteX0-11" fmla="*/ 0 w 6877050"/>
                <a:gd name="connsiteY0-12" fmla="*/ 0 h 784750"/>
                <a:gd name="connsiteX1-13" fmla="*/ 6877050 w 6877050"/>
                <a:gd name="connsiteY1-14" fmla="*/ 0 h 784750"/>
                <a:gd name="connsiteX2-15" fmla="*/ 6505575 w 6877050"/>
                <a:gd name="connsiteY2-16" fmla="*/ 784750 h 784750"/>
                <a:gd name="connsiteX3-17" fmla="*/ 0 w 6877050"/>
                <a:gd name="connsiteY3-18" fmla="*/ 783320 h 784750"/>
                <a:gd name="connsiteX4-19" fmla="*/ 0 w 6877050"/>
                <a:gd name="connsiteY4-20" fmla="*/ 0 h 784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77050" h="784750">
                  <a:moveTo>
                    <a:pt x="0" y="0"/>
                  </a:moveTo>
                  <a:lnTo>
                    <a:pt x="6877050" y="0"/>
                  </a:lnTo>
                  <a:lnTo>
                    <a:pt x="6505575" y="784750"/>
                  </a:lnTo>
                  <a:lnTo>
                    <a:pt x="0" y="783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20" name="梯形 119"/>
            <p:cNvSpPr/>
            <p:nvPr/>
          </p:nvSpPr>
          <p:spPr>
            <a:xfrm flipV="1">
              <a:off x="260319" y="366389"/>
              <a:ext cx="814290" cy="250964"/>
            </a:xfrm>
            <a:prstGeom prst="trapezoid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21" name="TextBox 17"/>
            <p:cNvSpPr txBox="1">
              <a:spLocks noChangeArrowheads="1"/>
            </p:cNvSpPr>
            <p:nvPr/>
          </p:nvSpPr>
          <p:spPr bwMode="auto">
            <a:xfrm>
              <a:off x="967541" y="441042"/>
              <a:ext cx="4376252" cy="5337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</a:rPr>
                <a:t>（一）实行工程业绩网上认定</a:t>
              </a:r>
              <a:endPara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endParaRPr>
            </a:p>
          </p:txBody>
        </p:sp>
      </p:grpSp>
      <p:sp>
        <p:nvSpPr>
          <p:cNvPr id="122" name="矩形 10"/>
          <p:cNvSpPr>
            <a:spLocks noChangeArrowheads="1"/>
          </p:cNvSpPr>
          <p:nvPr/>
        </p:nvSpPr>
        <p:spPr bwMode="auto">
          <a:xfrm>
            <a:off x="1432273" y="822428"/>
            <a:ext cx="6371442" cy="30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eaLnBrk="1" hangingPunct="1"/>
            <a:r>
              <a:rPr lang="en-US" altLang="zh-CN" b="1" dirty="0" smtClean="0">
                <a:ea typeface="微软雅黑" pitchFamily="34" charset="-122"/>
              </a:rPr>
              <a:t>《</a:t>
            </a:r>
            <a:r>
              <a:rPr lang="zh-CN" altLang="en-US" b="1" dirty="0" smtClean="0">
                <a:ea typeface="微软雅黑" pitchFamily="34" charset="-122"/>
              </a:rPr>
              <a:t>吉林省房屋建筑和市政基础设施工程招标评标业绩认定暂行规定</a:t>
            </a:r>
            <a:r>
              <a:rPr lang="en-US" altLang="zh-CN" b="1" dirty="0" smtClean="0">
                <a:ea typeface="微软雅黑" pitchFamily="34" charset="-122"/>
              </a:rPr>
              <a:t>》</a:t>
            </a:r>
            <a:endParaRPr lang="en-US" altLang="zh-CN" b="1" dirty="0"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4" grpId="0"/>
      <p:bldP spid="186" grpId="0"/>
      <p:bldP spid="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2758678" y="347662"/>
            <a:ext cx="6385322" cy="366713"/>
            <a:chOff x="3678228" y="463550"/>
            <a:chExt cx="8513772" cy="488950"/>
          </a:xfrm>
        </p:grpSpPr>
        <p:sp>
          <p:nvSpPr>
            <p:cNvPr id="19" name="矩形 18"/>
            <p:cNvSpPr/>
            <p:nvPr/>
          </p:nvSpPr>
          <p:spPr>
            <a:xfrm>
              <a:off x="3678228" y="463550"/>
              <a:ext cx="8513772" cy="4889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04" name="矩形 19"/>
            <p:cNvSpPr>
              <a:spLocks noChangeArrowheads="1"/>
            </p:cNvSpPr>
            <p:nvPr/>
          </p:nvSpPr>
          <p:spPr bwMode="auto">
            <a:xfrm>
              <a:off x="4887115" y="529201"/>
              <a:ext cx="730488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加大信息公开力度，实现招标投标活动的全过程动态监管</a:t>
              </a:r>
            </a:p>
          </p:txBody>
        </p:sp>
      </p:grpSp>
      <p:sp>
        <p:nvSpPr>
          <p:cNvPr id="8202" name="矩形 10"/>
          <p:cNvSpPr>
            <a:spLocks noChangeArrowheads="1"/>
          </p:cNvSpPr>
          <p:nvPr/>
        </p:nvSpPr>
        <p:spPr bwMode="auto">
          <a:xfrm>
            <a:off x="1457325" y="972741"/>
            <a:ext cx="5862638" cy="300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en-US" altLang="zh-CN" b="1" dirty="0">
                <a:ea typeface="微软雅黑" pitchFamily="34" charset="-122"/>
              </a:rPr>
              <a:t>《</a:t>
            </a:r>
            <a:r>
              <a:rPr lang="zh-CN" altLang="en-US" b="1" dirty="0">
                <a:ea typeface="微软雅黑" pitchFamily="34" charset="-122"/>
              </a:rPr>
              <a:t>吉林省房屋建筑和市政基础设施工程招标投标信息公开管理办法（试行）</a:t>
            </a:r>
            <a:r>
              <a:rPr lang="en-US" altLang="zh-CN" b="1" dirty="0">
                <a:ea typeface="微软雅黑" pitchFamily="34" charset="-122"/>
              </a:rPr>
              <a:t>》</a:t>
            </a:r>
          </a:p>
        </p:txBody>
      </p:sp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0" y="275035"/>
            <a:ext cx="4089748" cy="456064"/>
            <a:chOff x="-1" y="366389"/>
            <a:chExt cx="5452339" cy="608423"/>
          </a:xfrm>
        </p:grpSpPr>
        <p:sp>
          <p:nvSpPr>
            <p:cNvPr id="13" name="梯形 12"/>
            <p:cNvSpPr/>
            <p:nvPr/>
          </p:nvSpPr>
          <p:spPr>
            <a:xfrm>
              <a:off x="206350" y="371154"/>
              <a:ext cx="922227" cy="247787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4" name="矩形 2"/>
            <p:cNvSpPr/>
            <p:nvPr/>
          </p:nvSpPr>
          <p:spPr>
            <a:xfrm>
              <a:off x="-1" y="446569"/>
              <a:ext cx="5452339" cy="513765"/>
            </a:xfrm>
            <a:custGeom>
              <a:avLst/>
              <a:gdLst>
                <a:gd name="connsiteX0" fmla="*/ 0 w 6877050"/>
                <a:gd name="connsiteY0" fmla="*/ 0 h 783320"/>
                <a:gd name="connsiteX1" fmla="*/ 6877050 w 6877050"/>
                <a:gd name="connsiteY1" fmla="*/ 0 h 783320"/>
                <a:gd name="connsiteX2" fmla="*/ 6877050 w 6877050"/>
                <a:gd name="connsiteY2" fmla="*/ 783320 h 783320"/>
                <a:gd name="connsiteX3" fmla="*/ 0 w 6877050"/>
                <a:gd name="connsiteY3" fmla="*/ 783320 h 783320"/>
                <a:gd name="connsiteX4" fmla="*/ 0 w 6877050"/>
                <a:gd name="connsiteY4" fmla="*/ 0 h 783320"/>
                <a:gd name="connsiteX0-1" fmla="*/ 0 w 6877050"/>
                <a:gd name="connsiteY0-2" fmla="*/ 0 h 784750"/>
                <a:gd name="connsiteX1-3" fmla="*/ 6877050 w 6877050"/>
                <a:gd name="connsiteY1-4" fmla="*/ 0 h 784750"/>
                <a:gd name="connsiteX2-5" fmla="*/ 6877050 w 6877050"/>
                <a:gd name="connsiteY2-6" fmla="*/ 783320 h 784750"/>
                <a:gd name="connsiteX3-7" fmla="*/ 6505575 w 6877050"/>
                <a:gd name="connsiteY3-8" fmla="*/ 784750 h 784750"/>
                <a:gd name="connsiteX4-9" fmla="*/ 0 w 6877050"/>
                <a:gd name="connsiteY4-10" fmla="*/ 783320 h 784750"/>
                <a:gd name="connsiteX5" fmla="*/ 0 w 6877050"/>
                <a:gd name="connsiteY5" fmla="*/ 0 h 784750"/>
                <a:gd name="connsiteX0-11" fmla="*/ 0 w 6877050"/>
                <a:gd name="connsiteY0-12" fmla="*/ 0 h 784750"/>
                <a:gd name="connsiteX1-13" fmla="*/ 6877050 w 6877050"/>
                <a:gd name="connsiteY1-14" fmla="*/ 0 h 784750"/>
                <a:gd name="connsiteX2-15" fmla="*/ 6505575 w 6877050"/>
                <a:gd name="connsiteY2-16" fmla="*/ 784750 h 784750"/>
                <a:gd name="connsiteX3-17" fmla="*/ 0 w 6877050"/>
                <a:gd name="connsiteY3-18" fmla="*/ 783320 h 784750"/>
                <a:gd name="connsiteX4-19" fmla="*/ 0 w 6877050"/>
                <a:gd name="connsiteY4-20" fmla="*/ 0 h 7847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77050" h="784750">
                  <a:moveTo>
                    <a:pt x="0" y="0"/>
                  </a:moveTo>
                  <a:lnTo>
                    <a:pt x="6877050" y="0"/>
                  </a:lnTo>
                  <a:lnTo>
                    <a:pt x="6505575" y="784750"/>
                  </a:lnTo>
                  <a:lnTo>
                    <a:pt x="0" y="783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5" name="梯形 14"/>
            <p:cNvSpPr/>
            <p:nvPr/>
          </p:nvSpPr>
          <p:spPr>
            <a:xfrm flipV="1">
              <a:off x="260319" y="366389"/>
              <a:ext cx="814290" cy="250964"/>
            </a:xfrm>
            <a:prstGeom prst="trapezoid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967541" y="441042"/>
              <a:ext cx="4376252" cy="5337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</a:rPr>
                <a:t>（二）招标投标信息全面公开</a:t>
              </a:r>
              <a:endPara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 t="4814"/>
          <a:stretch/>
        </p:blipFill>
        <p:spPr>
          <a:xfrm>
            <a:off x="1393031" y="1390650"/>
            <a:ext cx="2867025" cy="37528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/>
          <a:srcRect t="8642"/>
          <a:stretch/>
        </p:blipFill>
        <p:spPr>
          <a:xfrm>
            <a:off x="4346972" y="1390650"/>
            <a:ext cx="2986088" cy="37528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652</Words>
  <Application>Microsoft Office PowerPoint</Application>
  <PresentationFormat>全屏显示(16:9)</PresentationFormat>
  <Paragraphs>84</Paragraphs>
  <Slides>15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DELL1</cp:lastModifiedBy>
  <cp:revision>228</cp:revision>
  <dcterms:created xsi:type="dcterms:W3CDTF">2016-12-25T02:27:54Z</dcterms:created>
  <dcterms:modified xsi:type="dcterms:W3CDTF">2019-09-02T01:21:10Z</dcterms:modified>
</cp:coreProperties>
</file>